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8" r:id="rId3"/>
    <p:sldId id="261" r:id="rId4"/>
    <p:sldId id="257" r:id="rId5"/>
    <p:sldId id="262" r:id="rId6"/>
    <p:sldId id="295" r:id="rId7"/>
    <p:sldId id="264" r:id="rId8"/>
    <p:sldId id="268" r:id="rId9"/>
    <p:sldId id="269" r:id="rId10"/>
    <p:sldId id="285" r:id="rId11"/>
    <p:sldId id="270" r:id="rId12"/>
    <p:sldId id="274" r:id="rId13"/>
    <p:sldId id="289" r:id="rId14"/>
    <p:sldId id="272" r:id="rId15"/>
    <p:sldId id="271" r:id="rId16"/>
    <p:sldId id="287" r:id="rId17"/>
    <p:sldId id="290" r:id="rId18"/>
    <p:sldId id="273" r:id="rId19"/>
    <p:sldId id="288" r:id="rId20"/>
    <p:sldId id="275" r:id="rId21"/>
    <p:sldId id="291" r:id="rId22"/>
    <p:sldId id="278" r:id="rId23"/>
    <p:sldId id="277" r:id="rId24"/>
    <p:sldId id="279" r:id="rId25"/>
    <p:sldId id="292" r:id="rId26"/>
    <p:sldId id="280" r:id="rId27"/>
    <p:sldId id="293" r:id="rId28"/>
    <p:sldId id="281" r:id="rId29"/>
    <p:sldId id="282" r:id="rId30"/>
    <p:sldId id="283" r:id="rId31"/>
    <p:sldId id="286" r:id="rId32"/>
    <p:sldId id="294" r:id="rId33"/>
    <p:sldId id="263" r:id="rId34"/>
  </p:sldIdLst>
  <p:sldSz cx="9144000" cy="5143500" type="screen16x9"/>
  <p:notesSz cx="6858000" cy="9144000"/>
  <p:embeddedFontLst>
    <p:embeddedFont>
      <p:font typeface="Lato"/>
      <p:regular r:id="rId36"/>
      <p:bold r:id="rId36"/>
      <p:italic r:id="rId36"/>
      <p:boldItalic r:id="rId36"/>
    </p:embeddedFont>
    <p:embeddedFont>
      <p:font typeface="Montserrat"/>
      <p:regular r:id="rId36"/>
      <p:bold r:id="rId36"/>
      <p:italic r:id="rId36"/>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9B9B9"/>
    <a:srgbClr val="8D9C48"/>
    <a:srgbClr val="619DE6"/>
    <a:srgbClr val="1A21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70EBD-915C-C646-A2EA-026D25EE8345}" v="1161" dt="2021-04-14T08:45:59.163"/>
    <p1510:client id="{AC700820-E892-9F46-A88C-C4F7B1BBF5D5}" v="45" dt="2021-04-15T06:04:55.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542"/>
  </p:normalViewPr>
  <p:slideViewPr>
    <p:cSldViewPr snapToGrid="0">
      <p:cViewPr varScale="1">
        <p:scale>
          <a:sx n="114" d="100"/>
          <a:sy n="114" d="100"/>
        </p:scale>
        <p:origin x="1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NUL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YI JIE JOEL#" userId="fa998536-1e98-4016-98cb-2643a32dbc1c" providerId="ADAL" clId="{AC700820-E892-9F46-A88C-C4F7B1BBF5D5}"/>
    <pc:docChg chg="undo custSel modSld">
      <pc:chgData name="#TAN YI JIE JOEL#" userId="fa998536-1e98-4016-98cb-2643a32dbc1c" providerId="ADAL" clId="{AC700820-E892-9F46-A88C-C4F7B1BBF5D5}" dt="2021-04-15T07:02:07.913" v="1500" actId="1076"/>
      <pc:docMkLst>
        <pc:docMk/>
      </pc:docMkLst>
      <pc:sldChg chg="modSp mod modNotesTx">
        <pc:chgData name="#TAN YI JIE JOEL#" userId="fa998536-1e98-4016-98cb-2643a32dbc1c" providerId="ADAL" clId="{AC700820-E892-9F46-A88C-C4F7B1BBF5D5}" dt="2021-04-15T06:05:01.184" v="1498" actId="20577"/>
        <pc:sldMkLst>
          <pc:docMk/>
          <pc:sldMk cId="0" sldId="256"/>
        </pc:sldMkLst>
        <pc:spChg chg="mod">
          <ac:chgData name="#TAN YI JIE JOEL#" userId="fa998536-1e98-4016-98cb-2643a32dbc1c" providerId="ADAL" clId="{AC700820-E892-9F46-A88C-C4F7B1BBF5D5}" dt="2021-04-15T06:05:01.184" v="1498" actId="20577"/>
          <ac:spMkLst>
            <pc:docMk/>
            <pc:sldMk cId="0" sldId="256"/>
            <ac:spMk id="135" creationId="{00000000-0000-0000-0000-000000000000}"/>
          </ac:spMkLst>
        </pc:spChg>
      </pc:sldChg>
      <pc:sldChg chg="modNotesTx">
        <pc:chgData name="#TAN YI JIE JOEL#" userId="fa998536-1e98-4016-98cb-2643a32dbc1c" providerId="ADAL" clId="{AC700820-E892-9F46-A88C-C4F7B1BBF5D5}" dt="2021-04-14T17:09:08.147" v="370" actId="12"/>
        <pc:sldMkLst>
          <pc:docMk/>
          <pc:sldMk cId="0" sldId="257"/>
        </pc:sldMkLst>
      </pc:sldChg>
      <pc:sldChg chg="modNotesTx">
        <pc:chgData name="#TAN YI JIE JOEL#" userId="fa998536-1e98-4016-98cb-2643a32dbc1c" providerId="ADAL" clId="{AC700820-E892-9F46-A88C-C4F7B1BBF5D5}" dt="2021-04-14T17:07:47.177" v="342" actId="20577"/>
        <pc:sldMkLst>
          <pc:docMk/>
          <pc:sldMk cId="0" sldId="258"/>
        </pc:sldMkLst>
      </pc:sldChg>
      <pc:sldChg chg="modNotesTx">
        <pc:chgData name="#TAN YI JIE JOEL#" userId="fa998536-1e98-4016-98cb-2643a32dbc1c" providerId="ADAL" clId="{AC700820-E892-9F46-A88C-C4F7B1BBF5D5}" dt="2021-04-14T17:08:43.427" v="365" actId="20577"/>
        <pc:sldMkLst>
          <pc:docMk/>
          <pc:sldMk cId="2869880932" sldId="261"/>
        </pc:sldMkLst>
      </pc:sldChg>
      <pc:sldChg chg="addSp modSp mod modAnim modNotesTx">
        <pc:chgData name="#TAN YI JIE JOEL#" userId="fa998536-1e98-4016-98cb-2643a32dbc1c" providerId="ADAL" clId="{AC700820-E892-9F46-A88C-C4F7B1BBF5D5}" dt="2021-04-14T17:13:39.898" v="757"/>
        <pc:sldMkLst>
          <pc:docMk/>
          <pc:sldMk cId="767888365" sldId="264"/>
        </pc:sldMkLst>
        <pc:cxnChg chg="add mod">
          <ac:chgData name="#TAN YI JIE JOEL#" userId="fa998536-1e98-4016-98cb-2643a32dbc1c" providerId="ADAL" clId="{AC700820-E892-9F46-A88C-C4F7B1BBF5D5}" dt="2021-04-14T17:13:03.220" v="754" actId="1037"/>
          <ac:cxnSpMkLst>
            <pc:docMk/>
            <pc:sldMk cId="767888365" sldId="264"/>
            <ac:cxnSpMk id="4" creationId="{2C0FE279-7216-4F46-8A5B-69DE3C2988B6}"/>
          </ac:cxnSpMkLst>
        </pc:cxnChg>
      </pc:sldChg>
      <pc:sldChg chg="modNotesTx">
        <pc:chgData name="#TAN YI JIE JOEL#" userId="fa998536-1e98-4016-98cb-2643a32dbc1c" providerId="ADAL" clId="{AC700820-E892-9F46-A88C-C4F7B1BBF5D5}" dt="2021-04-14T17:15:40.396" v="987" actId="20577"/>
        <pc:sldMkLst>
          <pc:docMk/>
          <pc:sldMk cId="91132382" sldId="270"/>
        </pc:sldMkLst>
      </pc:sldChg>
      <pc:sldChg chg="modNotesTx">
        <pc:chgData name="#TAN YI JIE JOEL#" userId="fa998536-1e98-4016-98cb-2643a32dbc1c" providerId="ADAL" clId="{AC700820-E892-9F46-A88C-C4F7B1BBF5D5}" dt="2021-04-14T17:15:35.201" v="986" actId="20577"/>
        <pc:sldMkLst>
          <pc:docMk/>
          <pc:sldMk cId="3236313507" sldId="272"/>
        </pc:sldMkLst>
      </pc:sldChg>
      <pc:sldChg chg="modNotesTx">
        <pc:chgData name="#TAN YI JIE JOEL#" userId="fa998536-1e98-4016-98cb-2643a32dbc1c" providerId="ADAL" clId="{AC700820-E892-9F46-A88C-C4F7B1BBF5D5}" dt="2021-04-15T05:05:46.896" v="1465" actId="20577"/>
        <pc:sldMkLst>
          <pc:docMk/>
          <pc:sldMk cId="3209491940" sldId="275"/>
        </pc:sldMkLst>
      </pc:sldChg>
      <pc:sldChg chg="modSp mod">
        <pc:chgData name="#TAN YI JIE JOEL#" userId="fa998536-1e98-4016-98cb-2643a32dbc1c" providerId="ADAL" clId="{AC700820-E892-9F46-A88C-C4F7B1BBF5D5}" dt="2021-04-15T07:02:07.913" v="1500" actId="1076"/>
        <pc:sldMkLst>
          <pc:docMk/>
          <pc:sldMk cId="2787883440" sldId="280"/>
        </pc:sldMkLst>
        <pc:spChg chg="mod">
          <ac:chgData name="#TAN YI JIE JOEL#" userId="fa998536-1e98-4016-98cb-2643a32dbc1c" providerId="ADAL" clId="{AC700820-E892-9F46-A88C-C4F7B1BBF5D5}" dt="2021-04-15T07:02:07.913" v="1500" actId="1076"/>
          <ac:spMkLst>
            <pc:docMk/>
            <pc:sldMk cId="2787883440" sldId="280"/>
            <ac:spMk id="7" creationId="{82178BCF-F3F2-0249-94EA-EE66CA41DBEA}"/>
          </ac:spMkLst>
        </pc:spChg>
      </pc:sldChg>
      <pc:sldChg chg="addSp modSp mod modAnim">
        <pc:chgData name="#TAN YI JIE JOEL#" userId="fa998536-1e98-4016-98cb-2643a32dbc1c" providerId="ADAL" clId="{AC700820-E892-9F46-A88C-C4F7B1BBF5D5}" dt="2021-04-15T04:42:09.121" v="1460"/>
        <pc:sldMkLst>
          <pc:docMk/>
          <pc:sldMk cId="2731402767" sldId="282"/>
        </pc:sldMkLst>
        <pc:graphicFrameChg chg="add mod modGraphic">
          <ac:chgData name="#TAN YI JIE JOEL#" userId="fa998536-1e98-4016-98cb-2643a32dbc1c" providerId="ADAL" clId="{AC700820-E892-9F46-A88C-C4F7B1BBF5D5}" dt="2021-04-14T17:18:46.460" v="1063" actId="20577"/>
          <ac:graphicFrameMkLst>
            <pc:docMk/>
            <pc:sldMk cId="2731402767" sldId="282"/>
            <ac:graphicFrameMk id="6" creationId="{5F2EF42F-E35A-2E42-BB53-944816352EFE}"/>
          </ac:graphicFrameMkLst>
        </pc:graphicFrameChg>
        <pc:picChg chg="add mod">
          <ac:chgData name="#TAN YI JIE JOEL#" userId="fa998536-1e98-4016-98cb-2643a32dbc1c" providerId="ADAL" clId="{AC700820-E892-9F46-A88C-C4F7B1BBF5D5}" dt="2021-04-14T17:17:49.707" v="1012" actId="1076"/>
          <ac:picMkLst>
            <pc:docMk/>
            <pc:sldMk cId="2731402767" sldId="282"/>
            <ac:picMk id="4" creationId="{BDE5BCB1-C389-8943-9615-05530ACCC824}"/>
          </ac:picMkLst>
        </pc:picChg>
        <pc:picChg chg="mod">
          <ac:chgData name="#TAN YI JIE JOEL#" userId="fa998536-1e98-4016-98cb-2643a32dbc1c" providerId="ADAL" clId="{AC700820-E892-9F46-A88C-C4F7B1BBF5D5}" dt="2021-04-14T17:17:42.927" v="1009" actId="1076"/>
          <ac:picMkLst>
            <pc:docMk/>
            <pc:sldMk cId="2731402767" sldId="282"/>
            <ac:picMk id="5" creationId="{2B975C61-77C8-8742-AA68-7E0BECB0542F}"/>
          </ac:picMkLst>
        </pc:picChg>
      </pc:sldChg>
      <pc:sldChg chg="delSp modSp mod modNotesTx">
        <pc:chgData name="#TAN YI JIE JOEL#" userId="fa998536-1e98-4016-98cb-2643a32dbc1c" providerId="ADAL" clId="{AC700820-E892-9F46-A88C-C4F7B1BBF5D5}" dt="2021-04-15T02:11:43.199" v="1435" actId="1076"/>
        <pc:sldMkLst>
          <pc:docMk/>
          <pc:sldMk cId="1110844030" sldId="283"/>
        </pc:sldMkLst>
        <pc:spChg chg="mod">
          <ac:chgData name="#TAN YI JIE JOEL#" userId="fa998536-1e98-4016-98cb-2643a32dbc1c" providerId="ADAL" clId="{AC700820-E892-9F46-A88C-C4F7B1BBF5D5}" dt="2021-04-15T02:11:33.122" v="1434" actId="1076"/>
          <ac:spMkLst>
            <pc:docMk/>
            <pc:sldMk cId="1110844030" sldId="283"/>
            <ac:spMk id="11" creationId="{3B06888C-0A78-A74F-B2A4-431AE3661B4F}"/>
          </ac:spMkLst>
        </pc:spChg>
        <pc:spChg chg="mod">
          <ac:chgData name="#TAN YI JIE JOEL#" userId="fa998536-1e98-4016-98cb-2643a32dbc1c" providerId="ADAL" clId="{AC700820-E892-9F46-A88C-C4F7B1BBF5D5}" dt="2021-04-15T02:11:43.199" v="1435" actId="1076"/>
          <ac:spMkLst>
            <pc:docMk/>
            <pc:sldMk cId="1110844030" sldId="283"/>
            <ac:spMk id="18" creationId="{7C40A139-052F-A34C-8312-F121C02ADE70}"/>
          </ac:spMkLst>
        </pc:spChg>
        <pc:picChg chg="mod">
          <ac:chgData name="#TAN YI JIE JOEL#" userId="fa998536-1e98-4016-98cb-2643a32dbc1c" providerId="ADAL" clId="{AC700820-E892-9F46-A88C-C4F7B1BBF5D5}" dt="2021-04-15T02:11:20.056" v="1432" actId="1076"/>
          <ac:picMkLst>
            <pc:docMk/>
            <pc:sldMk cId="1110844030" sldId="283"/>
            <ac:picMk id="15" creationId="{04DDEC40-5F3C-2A46-87F1-7C4F235E106F}"/>
          </ac:picMkLst>
        </pc:picChg>
        <pc:picChg chg="del">
          <ac:chgData name="#TAN YI JIE JOEL#" userId="fa998536-1e98-4016-98cb-2643a32dbc1c" providerId="ADAL" clId="{AC700820-E892-9F46-A88C-C4F7B1BBF5D5}" dt="2021-04-15T02:11:22.492" v="1433" actId="478"/>
          <ac:picMkLst>
            <pc:docMk/>
            <pc:sldMk cId="1110844030" sldId="283"/>
            <ac:picMk id="21506" creationId="{B0B1950B-EB89-CB41-9253-FF4AFB7211D7}"/>
          </ac:picMkLst>
        </pc:picChg>
      </pc:sldChg>
      <pc:sldChg chg="modNotesTx">
        <pc:chgData name="#TAN YI JIE JOEL#" userId="fa998536-1e98-4016-98cb-2643a32dbc1c" providerId="ADAL" clId="{AC700820-E892-9F46-A88C-C4F7B1BBF5D5}" dt="2021-04-14T17:15:21.913" v="983" actId="20577"/>
        <pc:sldMkLst>
          <pc:docMk/>
          <pc:sldMk cId="1498790248" sldId="285"/>
        </pc:sldMkLst>
      </pc:sldChg>
      <pc:sldChg chg="modAnim modNotesTx">
        <pc:chgData name="#TAN YI JIE JOEL#" userId="fa998536-1e98-4016-98cb-2643a32dbc1c" providerId="ADAL" clId="{AC700820-E892-9F46-A88C-C4F7B1BBF5D5}" dt="2021-04-14T17:19:37.870" v="1070" actId="20577"/>
        <pc:sldMkLst>
          <pc:docMk/>
          <pc:sldMk cId="993774194" sldId="286"/>
        </pc:sldMkLst>
      </pc:sldChg>
      <pc:sldChg chg="modNotesTx">
        <pc:chgData name="#TAN YI JIE JOEL#" userId="fa998536-1e98-4016-98cb-2643a32dbc1c" providerId="ADAL" clId="{AC700820-E892-9F46-A88C-C4F7B1BBF5D5}" dt="2021-04-15T05:03:37.078" v="1463" actId="20577"/>
        <pc:sldMkLst>
          <pc:docMk/>
          <pc:sldMk cId="2806103154" sldId="287"/>
        </pc:sldMkLst>
      </pc:sldChg>
      <pc:sldChg chg="modNotesTx">
        <pc:chgData name="#TAN YI JIE JOEL#" userId="fa998536-1e98-4016-98cb-2643a32dbc1c" providerId="ADAL" clId="{AC700820-E892-9F46-A88C-C4F7B1BBF5D5}" dt="2021-04-15T05:06:05.125" v="1467" actId="20577"/>
        <pc:sldMkLst>
          <pc:docMk/>
          <pc:sldMk cId="4063426893" sldId="291"/>
        </pc:sldMkLst>
      </pc:sldChg>
      <pc:sldChg chg="modNotesTx">
        <pc:chgData name="#TAN YI JIE JOEL#" userId="fa998536-1e98-4016-98cb-2643a32dbc1c" providerId="ADAL" clId="{AC700820-E892-9F46-A88C-C4F7B1BBF5D5}" dt="2021-04-15T04:43:01.698" v="1461" actId="20577"/>
        <pc:sldMkLst>
          <pc:docMk/>
          <pc:sldMk cId="3182911440" sldId="294"/>
        </pc:sldMkLst>
      </pc:sldChg>
      <pc:sldChg chg="modNotesTx">
        <pc:chgData name="#TAN YI JIE JOEL#" userId="fa998536-1e98-4016-98cb-2643a32dbc1c" providerId="ADAL" clId="{AC700820-E892-9F46-A88C-C4F7B1BBF5D5}" dt="2021-04-15T02:07:08.331" v="1430" actId="20577"/>
        <pc:sldMkLst>
          <pc:docMk/>
          <pc:sldMk cId="3097903224" sldId="29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2916666666666665E-2"/>
          <c:y val="0.10753124999999998"/>
          <c:w val="0.9770833333333333"/>
          <c:h val="0.7792300688976378"/>
        </c:manualLayout>
      </c:layout>
      <c:pie3DChart>
        <c:varyColors val="1"/>
        <c:ser>
          <c:idx val="0"/>
          <c:order val="0"/>
          <c:tx>
            <c:strRef>
              <c:f>Sheet1!$B$1</c:f>
              <c:strCache>
                <c:ptCount val="1"/>
                <c:pt idx="0">
                  <c:v>Sales</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3-9159-2D45-8A2D-47A3BE57F35E}"/>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4-9159-2D45-8A2D-47A3BE57F35E}"/>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5-9159-2D45-8A2D-47A3BE57F35E}"/>
              </c:ext>
            </c:extLst>
          </c:dPt>
          <c:dPt>
            <c:idx val="3"/>
            <c:bubble3D val="0"/>
            <c:spPr>
              <a:solidFill>
                <a:schemeClr val="tx2">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6-9159-2D45-8A2D-47A3BE57F35E}"/>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7-9159-2D45-8A2D-47A3BE57F35E}"/>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1"/>
              <c:showBubbleSize val="0"/>
              <c:extLst>
                <c:ext xmlns:c15="http://schemas.microsoft.com/office/drawing/2012/chart" uri="{CE6537A1-D6FC-4f65-9D91-7224C49458BB}">
                  <c15:layout>
                    <c:manualLayout>
                      <c:w val="0.10263233211747105"/>
                      <c:h val="0.14410733234132972"/>
                    </c:manualLayout>
                  </c15:layout>
                </c:ext>
                <c:ext xmlns:c16="http://schemas.microsoft.com/office/drawing/2014/chart" uri="{C3380CC4-5D6E-409C-BE32-E72D297353CC}">
                  <c16:uniqueId val="{00000003-9159-2D45-8A2D-47A3BE57F35E}"/>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1"/>
              <c:showCatName val="1"/>
              <c:showSerName val="0"/>
              <c:showPercent val="1"/>
              <c:showBubbleSize val="0"/>
              <c:extLst>
                <c:ext xmlns:c15="http://schemas.microsoft.com/office/drawing/2012/chart" uri="{CE6537A1-D6FC-4f65-9D91-7224C49458BB}">
                  <c15:layout>
                    <c:manualLayout>
                      <c:w val="0.17272032198800774"/>
                      <c:h val="0.16632681357767765"/>
                    </c:manualLayout>
                  </c15:layout>
                </c:ext>
                <c:ext xmlns:c16="http://schemas.microsoft.com/office/drawing/2014/chart" uri="{C3380CC4-5D6E-409C-BE32-E72D297353CC}">
                  <c16:uniqueId val="{00000004-9159-2D45-8A2D-47A3BE57F35E}"/>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3"/>
                      </a:solidFill>
                      <a:effectLst/>
                      <a:latin typeface="+mn-lt"/>
                      <a:ea typeface="+mn-ea"/>
                      <a:cs typeface="+mn-cs"/>
                    </a:defRPr>
                  </a:pPr>
                  <a:endParaRPr lang="en-US"/>
                </a:p>
              </c:txPr>
              <c:dLblPos val="inEnd"/>
              <c:showLegendKey val="0"/>
              <c:showVal val="1"/>
              <c:showCatName val="1"/>
              <c:showSerName val="0"/>
              <c:showPercent val="1"/>
              <c:showBubbleSize val="0"/>
              <c:extLst>
                <c:ext xmlns:c15="http://schemas.microsoft.com/office/drawing/2012/chart" uri="{CE6537A1-D6FC-4f65-9D91-7224C49458BB}">
                  <c15:layout>
                    <c:manualLayout>
                      <c:w val="0.10443084716714762"/>
                      <c:h val="0.14688476749587318"/>
                    </c:manualLayout>
                  </c15:layout>
                </c:ext>
                <c:ext xmlns:c16="http://schemas.microsoft.com/office/drawing/2014/chart" uri="{C3380CC4-5D6E-409C-BE32-E72D297353CC}">
                  <c16:uniqueId val="{00000005-9159-2D45-8A2D-47A3BE57F35E}"/>
                </c:ext>
              </c:extLst>
            </c:dLbl>
            <c:dLbl>
              <c:idx val="3"/>
              <c:spPr>
                <a:solidFill>
                  <a:schemeClr val="lt1">
                    <a:alpha val="90000"/>
                  </a:schemeClr>
                </a:solidFill>
                <a:ln w="12700" cap="flat" cmpd="sng" algn="ctr">
                  <a:solidFill>
                    <a:schemeClr val="accent4"/>
                  </a:solidFill>
                  <a:round/>
                </a:ln>
                <a:effectLst>
                  <a:outerShdw blurRad="50800" dist="38100" dir="2700000" algn="tl" rotWithShape="0">
                    <a:schemeClr val="accent4">
                      <a:lumMod val="75000"/>
                      <a:alpha val="40000"/>
                    </a:scheme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tx2"/>
                      </a:solidFill>
                      <a:effectLst/>
                      <a:latin typeface="+mn-lt"/>
                      <a:ea typeface="+mn-ea"/>
                      <a:cs typeface="+mn-cs"/>
                    </a:defRPr>
                  </a:pPr>
                  <a:endParaRPr lang="en-US"/>
                </a:p>
              </c:txPr>
              <c:dLblPos val="inEnd"/>
              <c:showLegendKey val="0"/>
              <c:showVal val="1"/>
              <c:showCatName val="1"/>
              <c:showSerName val="0"/>
              <c:showPercent val="1"/>
              <c:showBubbleSize val="0"/>
              <c:extLst>
                <c:ext xmlns:c15="http://schemas.microsoft.com/office/drawing/2012/chart" uri="{CE6537A1-D6FC-4f65-9D91-7224C49458BB}">
                  <c15:layout>
                    <c:manualLayout>
                      <c:w val="9.4727787666463531E-2"/>
                      <c:h val="0.15243963780496017"/>
                    </c:manualLayout>
                  </c15:layout>
                </c:ext>
                <c:ext xmlns:c16="http://schemas.microsoft.com/office/drawing/2014/chart" uri="{C3380CC4-5D6E-409C-BE32-E72D297353CC}">
                  <c16:uniqueId val="{00000006-9159-2D45-8A2D-47A3BE57F35E}"/>
                </c:ext>
              </c:extLst>
            </c:dLbl>
            <c:dLbl>
              <c:idx val="4"/>
              <c:spPr>
                <a:solidFill>
                  <a:schemeClr val="lt1">
                    <a:alpha val="90000"/>
                  </a:schemeClr>
                </a:solidFill>
                <a:ln w="12700" cap="flat" cmpd="sng" algn="ctr">
                  <a:solidFill>
                    <a:schemeClr val="accent5"/>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noAutofit/>
                </a:bodyPr>
                <a:lstStyle/>
                <a:p>
                  <a:pPr>
                    <a:defRPr sz="1330" b="0" i="0" u="none" strike="noStrike" kern="1200" baseline="0">
                      <a:solidFill>
                        <a:schemeClr val="accent5"/>
                      </a:solidFill>
                      <a:effectLst/>
                      <a:latin typeface="+mn-lt"/>
                      <a:ea typeface="+mn-ea"/>
                      <a:cs typeface="+mn-cs"/>
                    </a:defRPr>
                  </a:pPr>
                  <a:endParaRPr lang="en-US"/>
                </a:p>
              </c:txPr>
              <c:dLblPos val="inEnd"/>
              <c:showLegendKey val="0"/>
              <c:showVal val="1"/>
              <c:showCatName val="1"/>
              <c:showSerName val="0"/>
              <c:showPercent val="1"/>
              <c:showBubbleSize val="0"/>
              <c:extLst>
                <c:ext xmlns:c15="http://schemas.microsoft.com/office/drawing/2012/chart" uri="{CE6537A1-D6FC-4f65-9D91-7224C49458BB}">
                  <c15:layout>
                    <c:manualLayout>
                      <c:w val="0.13500560301164885"/>
                      <c:h val="0.19410116512311257"/>
                    </c:manualLayout>
                  </c15:layout>
                </c:ext>
                <c:ext xmlns:c16="http://schemas.microsoft.com/office/drawing/2014/chart" uri="{C3380CC4-5D6E-409C-BE32-E72D297353CC}">
                  <c16:uniqueId val="{00000007-9159-2D45-8A2D-47A3BE57F35E}"/>
                </c:ext>
              </c:extLst>
            </c:dLbl>
            <c:spPr>
              <a:solidFill>
                <a:srgbClr val="FFFFFF">
                  <a:alpha val="90000"/>
                </a:srgbClr>
              </a:solidFill>
              <a:ln w="12700" cap="flat" cmpd="sng" algn="ctr">
                <a:solidFill>
                  <a:srgbClr val="0145AC"/>
                </a:solidFill>
                <a:round/>
              </a:ln>
              <a:effectLst>
                <a:outerShdw blurRad="50800" dist="38100" dir="2700000" algn="tl" rotWithShape="0">
                  <a:srgbClr val="0145AC">
                    <a:lumMod val="75000"/>
                    <a:alpha val="40000"/>
                  </a:srgbClr>
                </a:outerShdw>
              </a:effectLst>
            </c:spPr>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Sheet1!$A$2:$A$6</c:f>
              <c:strCache>
                <c:ptCount val="5"/>
                <c:pt idx="0">
                  <c:v>OMV</c:v>
                </c:pt>
                <c:pt idx="1">
                  <c:v>Exercise Duty </c:v>
                </c:pt>
                <c:pt idx="2">
                  <c:v>ARF</c:v>
                </c:pt>
                <c:pt idx="3">
                  <c:v>GST</c:v>
                </c:pt>
                <c:pt idx="4">
                  <c:v>COE</c:v>
                </c:pt>
              </c:strCache>
            </c:strRef>
          </c:cat>
          <c:val>
            <c:numRef>
              <c:f>Sheet1!$B$2:$B$6</c:f>
              <c:numCache>
                <c:formatCode>"$"#,##0_);[Red]\("$"#,##0\)</c:formatCode>
                <c:ptCount val="5"/>
                <c:pt idx="0">
                  <c:v>19741</c:v>
                </c:pt>
                <c:pt idx="1">
                  <c:v>3948</c:v>
                </c:pt>
                <c:pt idx="2">
                  <c:v>19741</c:v>
                </c:pt>
                <c:pt idx="3">
                  <c:v>1658</c:v>
                </c:pt>
                <c:pt idx="4">
                  <c:v>36426</c:v>
                </c:pt>
              </c:numCache>
            </c:numRef>
          </c:val>
          <c:extLst>
            <c:ext xmlns:c16="http://schemas.microsoft.com/office/drawing/2014/chart" uri="{C3380CC4-5D6E-409C-BE32-E72D297353CC}">
              <c16:uniqueId val="{00000000-9159-2D45-8A2D-47A3BE57F35E}"/>
            </c:ext>
          </c:extLst>
        </c:ser>
        <c:dLbls>
          <c:dLblPos val="in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dgm:presLayoutVars>
          <dgm:bulletEnabled val="1"/>
        </dgm:presLayoutVars>
      </dgm:prSet>
      <dgm:spPr/>
    </dgm:pt>
    <dgm:pt modelId="{BBFCE714-798A-124C-9D40-2728F5F927A7}" type="pres">
      <dgm:prSet presAssocID="{0B34C7BC-A4DB-DB4D-B787-9A83D3DCF889}" presName="FiveNodes_3" presStyleLbl="node1" presStyleIdx="2" presStyleCnt="5">
        <dgm:presLayoutVars>
          <dgm:bulletEnabled val="1"/>
        </dgm:presLayoutVars>
      </dgm:prSet>
      <dgm:spPr/>
    </dgm:pt>
    <dgm:pt modelId="{909112AB-A6BD-094A-922C-CF406BA5B5E6}" type="pres">
      <dgm:prSet presAssocID="{0B34C7BC-A4DB-DB4D-B787-9A83D3DCF889}" presName="FiveNodes_4" presStyleLbl="node1" presStyleIdx="3" presStyleCnt="5">
        <dgm:presLayoutVars>
          <dgm:bulletEnabled val="1"/>
        </dgm:presLayoutVars>
      </dgm:prSet>
      <dgm:spPr/>
    </dgm:pt>
    <dgm:pt modelId="{46968759-AC07-A44B-8559-85EFEBBCC2BA}" type="pres">
      <dgm:prSet presAssocID="{0B34C7BC-A4DB-DB4D-B787-9A83D3DCF889}" presName="FiveNodes_5" presStyleLbl="node1" presStyleIdx="4" presStyleCnt="5">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a:solidFill>
          <a:srgbClr val="B9B9B9"/>
        </a:solidFill>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a:solidFill>
          <a:srgbClr val="B9B9B9"/>
        </a:solidFill>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a:solidFill>
          <a:srgbClr val="B9B9B9"/>
        </a:solidFill>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a:solidFill>
          <a:srgbClr val="B9B9B9"/>
        </a:solidFill>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custScaleY="100751">
        <dgm:presLayoutVars>
          <dgm:bulletEnabled val="1"/>
        </dgm:presLayoutVars>
      </dgm:prSet>
      <dgm:spPr/>
    </dgm:pt>
    <dgm:pt modelId="{BBFCE714-798A-124C-9D40-2728F5F927A7}" type="pres">
      <dgm:prSet presAssocID="{0B34C7BC-A4DB-DB4D-B787-9A83D3DCF889}" presName="FiveNodes_3" presStyleLbl="node1" presStyleIdx="2" presStyleCnt="5" custScaleY="100751">
        <dgm:presLayoutVars>
          <dgm:bulletEnabled val="1"/>
        </dgm:presLayoutVars>
      </dgm:prSet>
      <dgm:spPr/>
    </dgm:pt>
    <dgm:pt modelId="{909112AB-A6BD-094A-922C-CF406BA5B5E6}" type="pres">
      <dgm:prSet presAssocID="{0B34C7BC-A4DB-DB4D-B787-9A83D3DCF889}" presName="FiveNodes_4" presStyleLbl="node1" presStyleIdx="3" presStyleCnt="5" custScaleY="100751">
        <dgm:presLayoutVars>
          <dgm:bulletEnabled val="1"/>
        </dgm:presLayoutVars>
      </dgm:prSet>
      <dgm:spPr/>
    </dgm:pt>
    <dgm:pt modelId="{46968759-AC07-A44B-8559-85EFEBBCC2BA}" type="pres">
      <dgm:prSet presAssocID="{0B34C7BC-A4DB-DB4D-B787-9A83D3DCF889}" presName="FiveNodes_5" presStyleLbl="node1" presStyleIdx="4" presStyleCnt="5" custScaleY="100751">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a:solidFill>
          <a:srgbClr val="B9B9B9"/>
        </a:solidFill>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a:solidFill>
          <a:srgbClr val="B9B9B9"/>
        </a:solidFill>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a:solidFill>
          <a:srgbClr val="B9B9B9"/>
        </a:solidFill>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dgm:presLayoutVars>
          <dgm:bulletEnabled val="1"/>
        </dgm:presLayoutVars>
      </dgm:prSet>
      <dgm:spPr/>
    </dgm:pt>
    <dgm:pt modelId="{BBFCE714-798A-124C-9D40-2728F5F927A7}" type="pres">
      <dgm:prSet presAssocID="{0B34C7BC-A4DB-DB4D-B787-9A83D3DCF889}" presName="FiveNodes_3" presStyleLbl="node1" presStyleIdx="2" presStyleCnt="5">
        <dgm:presLayoutVars>
          <dgm:bulletEnabled val="1"/>
        </dgm:presLayoutVars>
      </dgm:prSet>
      <dgm:spPr/>
    </dgm:pt>
    <dgm:pt modelId="{909112AB-A6BD-094A-922C-CF406BA5B5E6}" type="pres">
      <dgm:prSet presAssocID="{0B34C7BC-A4DB-DB4D-B787-9A83D3DCF889}" presName="FiveNodes_4" presStyleLbl="node1" presStyleIdx="3" presStyleCnt="5">
        <dgm:presLayoutVars>
          <dgm:bulletEnabled val="1"/>
        </dgm:presLayoutVars>
      </dgm:prSet>
      <dgm:spPr/>
    </dgm:pt>
    <dgm:pt modelId="{46968759-AC07-A44B-8559-85EFEBBCC2BA}" type="pres">
      <dgm:prSet presAssocID="{0B34C7BC-A4DB-DB4D-B787-9A83D3DCF889}" presName="FiveNodes_5" presStyleLbl="node1" presStyleIdx="4" presStyleCnt="5">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a:solidFill>
          <a:srgbClr val="B9B9B9"/>
        </a:solidFill>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a:solidFill>
          <a:srgbClr val="B9B9B9"/>
        </a:solidFill>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dgm:presLayoutVars>
          <dgm:bulletEnabled val="1"/>
        </dgm:presLayoutVars>
      </dgm:prSet>
      <dgm:spPr/>
    </dgm:pt>
    <dgm:pt modelId="{BBFCE714-798A-124C-9D40-2728F5F927A7}" type="pres">
      <dgm:prSet presAssocID="{0B34C7BC-A4DB-DB4D-B787-9A83D3DCF889}" presName="FiveNodes_3" presStyleLbl="node1" presStyleIdx="2" presStyleCnt="5">
        <dgm:presLayoutVars>
          <dgm:bulletEnabled val="1"/>
        </dgm:presLayoutVars>
      </dgm:prSet>
      <dgm:spPr/>
    </dgm:pt>
    <dgm:pt modelId="{909112AB-A6BD-094A-922C-CF406BA5B5E6}" type="pres">
      <dgm:prSet presAssocID="{0B34C7BC-A4DB-DB4D-B787-9A83D3DCF889}" presName="FiveNodes_4" presStyleLbl="node1" presStyleIdx="3" presStyleCnt="5">
        <dgm:presLayoutVars>
          <dgm:bulletEnabled val="1"/>
        </dgm:presLayoutVars>
      </dgm:prSet>
      <dgm:spPr/>
    </dgm:pt>
    <dgm:pt modelId="{46968759-AC07-A44B-8559-85EFEBBCC2BA}" type="pres">
      <dgm:prSet presAssocID="{0B34C7BC-A4DB-DB4D-B787-9A83D3DCF889}" presName="FiveNodes_5" presStyleLbl="node1" presStyleIdx="4" presStyleCnt="5">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a:solidFill>
          <a:srgbClr val="B9B9B9"/>
        </a:solidFill>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dgm:presLayoutVars>
          <dgm:bulletEnabled val="1"/>
        </dgm:presLayoutVars>
      </dgm:prSet>
      <dgm:spPr/>
    </dgm:pt>
    <dgm:pt modelId="{BBFCE714-798A-124C-9D40-2728F5F927A7}" type="pres">
      <dgm:prSet presAssocID="{0B34C7BC-A4DB-DB4D-B787-9A83D3DCF889}" presName="FiveNodes_3" presStyleLbl="node1" presStyleIdx="2" presStyleCnt="5">
        <dgm:presLayoutVars>
          <dgm:bulletEnabled val="1"/>
        </dgm:presLayoutVars>
      </dgm:prSet>
      <dgm:spPr/>
    </dgm:pt>
    <dgm:pt modelId="{909112AB-A6BD-094A-922C-CF406BA5B5E6}" type="pres">
      <dgm:prSet presAssocID="{0B34C7BC-A4DB-DB4D-B787-9A83D3DCF889}" presName="FiveNodes_4" presStyleLbl="node1" presStyleIdx="3" presStyleCnt="5">
        <dgm:presLayoutVars>
          <dgm:bulletEnabled val="1"/>
        </dgm:presLayoutVars>
      </dgm:prSet>
      <dgm:spPr/>
    </dgm:pt>
    <dgm:pt modelId="{46968759-AC07-A44B-8559-85EFEBBCC2BA}" type="pres">
      <dgm:prSet presAssocID="{0B34C7BC-A4DB-DB4D-B787-9A83D3DCF889}" presName="FiveNodes_5" presStyleLbl="node1" presStyleIdx="4" presStyleCnt="5">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34C7BC-A4DB-DB4D-B787-9A83D3DCF889}"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en-GB"/>
        </a:p>
      </dgm:t>
    </dgm:pt>
    <dgm:pt modelId="{20D43F81-A615-6446-9C71-8BD7DBC90492}">
      <dgm:prSet phldrT="[Text]"/>
      <dgm:spPr/>
      <dgm:t>
        <a:bodyPr/>
        <a:lstStyle/>
        <a:p>
          <a:r>
            <a:rPr lang="en-GB" dirty="0"/>
            <a:t>Visualise the Data</a:t>
          </a:r>
        </a:p>
      </dgm:t>
    </dgm:pt>
    <dgm:pt modelId="{E5DE4527-9A4D-0048-AA0F-FF06C99C585C}" type="parTrans" cxnId="{1B1FB604-5297-1447-8FA8-D463E64E004C}">
      <dgm:prSet/>
      <dgm:spPr/>
      <dgm:t>
        <a:bodyPr/>
        <a:lstStyle/>
        <a:p>
          <a:endParaRPr lang="en-GB"/>
        </a:p>
      </dgm:t>
    </dgm:pt>
    <dgm:pt modelId="{DC66D35A-CF64-F647-86BC-9F03B6183155}" type="sibTrans" cxnId="{1B1FB604-5297-1447-8FA8-D463E64E004C}">
      <dgm:prSet/>
      <dgm:spPr/>
      <dgm:t>
        <a:bodyPr/>
        <a:lstStyle/>
        <a:p>
          <a:endParaRPr lang="en-GB"/>
        </a:p>
      </dgm:t>
    </dgm:pt>
    <dgm:pt modelId="{7BFB10B4-89BA-1D42-9660-2DB68FEAD127}">
      <dgm:prSet phldrT="[Text]"/>
      <dgm:spPr/>
      <dgm:t>
        <a:bodyPr/>
        <a:lstStyle/>
        <a:p>
          <a:r>
            <a:rPr lang="en-GB" dirty="0"/>
            <a:t>Build the ARIMA Model</a:t>
          </a:r>
        </a:p>
      </dgm:t>
    </dgm:pt>
    <dgm:pt modelId="{8EDCD8EA-359F-2B46-BB27-3E56758FB84A}" type="parTrans" cxnId="{81F6942C-613E-E846-B20A-590DADE301C7}">
      <dgm:prSet/>
      <dgm:spPr/>
      <dgm:t>
        <a:bodyPr/>
        <a:lstStyle/>
        <a:p>
          <a:endParaRPr lang="en-GB"/>
        </a:p>
      </dgm:t>
    </dgm:pt>
    <dgm:pt modelId="{7EBC3743-B512-2B4B-B462-3CFE2D348FED}" type="sibTrans" cxnId="{81F6942C-613E-E846-B20A-590DADE301C7}">
      <dgm:prSet/>
      <dgm:spPr/>
      <dgm:t>
        <a:bodyPr/>
        <a:lstStyle/>
        <a:p>
          <a:endParaRPr lang="en-GB"/>
        </a:p>
      </dgm:t>
    </dgm:pt>
    <dgm:pt modelId="{E0C49146-8B13-9241-B102-EBCD7E07912A}">
      <dgm:prSet phldrT="[Text]"/>
      <dgm:spPr/>
      <dgm:t>
        <a:bodyPr/>
        <a:lstStyle/>
        <a:p>
          <a:r>
            <a:rPr lang="en-GB" dirty="0"/>
            <a:t>Make Predictions</a:t>
          </a:r>
        </a:p>
      </dgm:t>
    </dgm:pt>
    <dgm:pt modelId="{C2057EB5-5167-984B-88CD-91939D4D7EBF}" type="parTrans" cxnId="{ACB23D5B-2592-3A41-9522-2199032E7089}">
      <dgm:prSet/>
      <dgm:spPr/>
      <dgm:t>
        <a:bodyPr/>
        <a:lstStyle/>
        <a:p>
          <a:endParaRPr lang="en-GB"/>
        </a:p>
      </dgm:t>
    </dgm:pt>
    <dgm:pt modelId="{995D60C8-60DA-104A-A32A-C7283FA1F04B}" type="sibTrans" cxnId="{ACB23D5B-2592-3A41-9522-2199032E7089}">
      <dgm:prSet/>
      <dgm:spPr/>
      <dgm:t>
        <a:bodyPr/>
        <a:lstStyle/>
        <a:p>
          <a:endParaRPr lang="en-GB"/>
        </a:p>
      </dgm:t>
    </dgm:pt>
    <dgm:pt modelId="{0649513D-3577-8E45-B611-36C431FFB520}">
      <dgm:prSet/>
      <dgm:spPr/>
      <dgm:t>
        <a:bodyPr/>
        <a:lstStyle/>
        <a:p>
          <a:r>
            <a:rPr lang="en-GB" dirty="0" err="1"/>
            <a:t>Stationarize</a:t>
          </a:r>
          <a:r>
            <a:rPr lang="en-GB" dirty="0"/>
            <a:t> the Series</a:t>
          </a:r>
        </a:p>
      </dgm:t>
    </dgm:pt>
    <dgm:pt modelId="{703B7D27-B866-8148-BF46-C138F05DD403}" type="parTrans" cxnId="{34F1D4FF-66DD-3744-800C-C838D54FE385}">
      <dgm:prSet/>
      <dgm:spPr/>
      <dgm:t>
        <a:bodyPr/>
        <a:lstStyle/>
        <a:p>
          <a:endParaRPr lang="en-GB"/>
        </a:p>
      </dgm:t>
    </dgm:pt>
    <dgm:pt modelId="{CA124FCA-8377-774C-A4E3-3CA9ACE361A4}" type="sibTrans" cxnId="{34F1D4FF-66DD-3744-800C-C838D54FE385}">
      <dgm:prSet/>
      <dgm:spPr/>
      <dgm:t>
        <a:bodyPr/>
        <a:lstStyle/>
        <a:p>
          <a:endParaRPr lang="en-GB"/>
        </a:p>
      </dgm:t>
    </dgm:pt>
    <dgm:pt modelId="{5933738D-C2A9-8248-8EDA-E517059674F6}">
      <dgm:prSet/>
      <dgm:spPr/>
      <dgm:t>
        <a:bodyPr/>
        <a:lstStyle/>
        <a:p>
          <a:r>
            <a:rPr lang="en-GB" dirty="0"/>
            <a:t>Find Optimal Parameters</a:t>
          </a:r>
        </a:p>
      </dgm:t>
    </dgm:pt>
    <dgm:pt modelId="{175786FD-85F0-4747-AF13-71E12F0E32B1}" type="parTrans" cxnId="{FC06D427-A79C-2C45-9E9D-AD149C7B401F}">
      <dgm:prSet/>
      <dgm:spPr/>
      <dgm:t>
        <a:bodyPr/>
        <a:lstStyle/>
        <a:p>
          <a:endParaRPr lang="en-GB"/>
        </a:p>
      </dgm:t>
    </dgm:pt>
    <dgm:pt modelId="{188C369B-6886-3045-A33F-FA44B7218EAE}" type="sibTrans" cxnId="{FC06D427-A79C-2C45-9E9D-AD149C7B401F}">
      <dgm:prSet/>
      <dgm:spPr/>
      <dgm:t>
        <a:bodyPr/>
        <a:lstStyle/>
        <a:p>
          <a:endParaRPr lang="en-GB"/>
        </a:p>
      </dgm:t>
    </dgm:pt>
    <dgm:pt modelId="{1258BBBF-34BE-2840-A87F-8D3908FB9A41}" type="pres">
      <dgm:prSet presAssocID="{0B34C7BC-A4DB-DB4D-B787-9A83D3DCF889}" presName="outerComposite" presStyleCnt="0">
        <dgm:presLayoutVars>
          <dgm:chMax val="5"/>
          <dgm:dir/>
          <dgm:resizeHandles val="exact"/>
        </dgm:presLayoutVars>
      </dgm:prSet>
      <dgm:spPr/>
    </dgm:pt>
    <dgm:pt modelId="{C812A640-8577-8C4D-96C6-9EAE7604B0D3}" type="pres">
      <dgm:prSet presAssocID="{0B34C7BC-A4DB-DB4D-B787-9A83D3DCF889}" presName="dummyMaxCanvas" presStyleCnt="0">
        <dgm:presLayoutVars/>
      </dgm:prSet>
      <dgm:spPr/>
    </dgm:pt>
    <dgm:pt modelId="{69D655C5-DC29-714F-B243-424D366FDBC1}" type="pres">
      <dgm:prSet presAssocID="{0B34C7BC-A4DB-DB4D-B787-9A83D3DCF889}" presName="FiveNodes_1" presStyleLbl="node1" presStyleIdx="0" presStyleCnt="5">
        <dgm:presLayoutVars>
          <dgm:bulletEnabled val="1"/>
        </dgm:presLayoutVars>
      </dgm:prSet>
      <dgm:spPr/>
    </dgm:pt>
    <dgm:pt modelId="{13CDC932-3866-D740-ABE2-3698B6BCFF5A}" type="pres">
      <dgm:prSet presAssocID="{0B34C7BC-A4DB-DB4D-B787-9A83D3DCF889}" presName="FiveNodes_2" presStyleLbl="node1" presStyleIdx="1" presStyleCnt="5">
        <dgm:presLayoutVars>
          <dgm:bulletEnabled val="1"/>
        </dgm:presLayoutVars>
      </dgm:prSet>
      <dgm:spPr/>
    </dgm:pt>
    <dgm:pt modelId="{BBFCE714-798A-124C-9D40-2728F5F927A7}" type="pres">
      <dgm:prSet presAssocID="{0B34C7BC-A4DB-DB4D-B787-9A83D3DCF889}" presName="FiveNodes_3" presStyleLbl="node1" presStyleIdx="2" presStyleCnt="5">
        <dgm:presLayoutVars>
          <dgm:bulletEnabled val="1"/>
        </dgm:presLayoutVars>
      </dgm:prSet>
      <dgm:spPr/>
    </dgm:pt>
    <dgm:pt modelId="{909112AB-A6BD-094A-922C-CF406BA5B5E6}" type="pres">
      <dgm:prSet presAssocID="{0B34C7BC-A4DB-DB4D-B787-9A83D3DCF889}" presName="FiveNodes_4" presStyleLbl="node1" presStyleIdx="3" presStyleCnt="5">
        <dgm:presLayoutVars>
          <dgm:bulletEnabled val="1"/>
        </dgm:presLayoutVars>
      </dgm:prSet>
      <dgm:spPr/>
    </dgm:pt>
    <dgm:pt modelId="{46968759-AC07-A44B-8559-85EFEBBCC2BA}" type="pres">
      <dgm:prSet presAssocID="{0B34C7BC-A4DB-DB4D-B787-9A83D3DCF889}" presName="FiveNodes_5" presStyleLbl="node1" presStyleIdx="4" presStyleCnt="5">
        <dgm:presLayoutVars>
          <dgm:bulletEnabled val="1"/>
        </dgm:presLayoutVars>
      </dgm:prSet>
      <dgm:spPr/>
    </dgm:pt>
    <dgm:pt modelId="{8C89EAC2-CDBF-484B-A138-A3B7E1FCD06B}" type="pres">
      <dgm:prSet presAssocID="{0B34C7BC-A4DB-DB4D-B787-9A83D3DCF889}" presName="FiveConn_1-2" presStyleLbl="fgAccFollowNode1" presStyleIdx="0" presStyleCnt="4">
        <dgm:presLayoutVars>
          <dgm:bulletEnabled val="1"/>
        </dgm:presLayoutVars>
      </dgm:prSet>
      <dgm:spPr/>
    </dgm:pt>
    <dgm:pt modelId="{6F8328E7-EC39-4441-AB06-A18D403F7AA9}" type="pres">
      <dgm:prSet presAssocID="{0B34C7BC-A4DB-DB4D-B787-9A83D3DCF889}" presName="FiveConn_2-3" presStyleLbl="fgAccFollowNode1" presStyleIdx="1" presStyleCnt="4">
        <dgm:presLayoutVars>
          <dgm:bulletEnabled val="1"/>
        </dgm:presLayoutVars>
      </dgm:prSet>
      <dgm:spPr/>
    </dgm:pt>
    <dgm:pt modelId="{D814798D-A28F-BA4E-B7A9-832A82431323}" type="pres">
      <dgm:prSet presAssocID="{0B34C7BC-A4DB-DB4D-B787-9A83D3DCF889}" presName="FiveConn_3-4" presStyleLbl="fgAccFollowNode1" presStyleIdx="2" presStyleCnt="4">
        <dgm:presLayoutVars>
          <dgm:bulletEnabled val="1"/>
        </dgm:presLayoutVars>
      </dgm:prSet>
      <dgm:spPr/>
    </dgm:pt>
    <dgm:pt modelId="{C57A3C55-655A-B740-B0A7-FB7D3EA85658}" type="pres">
      <dgm:prSet presAssocID="{0B34C7BC-A4DB-DB4D-B787-9A83D3DCF889}" presName="FiveConn_4-5" presStyleLbl="fgAccFollowNode1" presStyleIdx="3" presStyleCnt="4">
        <dgm:presLayoutVars>
          <dgm:bulletEnabled val="1"/>
        </dgm:presLayoutVars>
      </dgm:prSet>
      <dgm:spPr/>
    </dgm:pt>
    <dgm:pt modelId="{AB5F72D7-1BC2-B740-937C-0893FC882273}" type="pres">
      <dgm:prSet presAssocID="{0B34C7BC-A4DB-DB4D-B787-9A83D3DCF889}" presName="FiveNodes_1_text" presStyleLbl="node1" presStyleIdx="4" presStyleCnt="5">
        <dgm:presLayoutVars>
          <dgm:bulletEnabled val="1"/>
        </dgm:presLayoutVars>
      </dgm:prSet>
      <dgm:spPr/>
    </dgm:pt>
    <dgm:pt modelId="{8F49A855-F419-BD44-B962-1AE56E304344}" type="pres">
      <dgm:prSet presAssocID="{0B34C7BC-A4DB-DB4D-B787-9A83D3DCF889}" presName="FiveNodes_2_text" presStyleLbl="node1" presStyleIdx="4" presStyleCnt="5">
        <dgm:presLayoutVars>
          <dgm:bulletEnabled val="1"/>
        </dgm:presLayoutVars>
      </dgm:prSet>
      <dgm:spPr/>
    </dgm:pt>
    <dgm:pt modelId="{9F211F3E-1DC1-2C40-A897-4D07EDAB8FA2}" type="pres">
      <dgm:prSet presAssocID="{0B34C7BC-A4DB-DB4D-B787-9A83D3DCF889}" presName="FiveNodes_3_text" presStyleLbl="node1" presStyleIdx="4" presStyleCnt="5">
        <dgm:presLayoutVars>
          <dgm:bulletEnabled val="1"/>
        </dgm:presLayoutVars>
      </dgm:prSet>
      <dgm:spPr/>
    </dgm:pt>
    <dgm:pt modelId="{C3004B0E-46A4-1A45-BB2C-5671FFDB3ED0}" type="pres">
      <dgm:prSet presAssocID="{0B34C7BC-A4DB-DB4D-B787-9A83D3DCF889}" presName="FiveNodes_4_text" presStyleLbl="node1" presStyleIdx="4" presStyleCnt="5">
        <dgm:presLayoutVars>
          <dgm:bulletEnabled val="1"/>
        </dgm:presLayoutVars>
      </dgm:prSet>
      <dgm:spPr/>
    </dgm:pt>
    <dgm:pt modelId="{765A9C26-451B-AF40-8330-C36D0B090B3F}" type="pres">
      <dgm:prSet presAssocID="{0B34C7BC-A4DB-DB4D-B787-9A83D3DCF889}" presName="FiveNodes_5_text" presStyleLbl="node1" presStyleIdx="4" presStyleCnt="5">
        <dgm:presLayoutVars>
          <dgm:bulletEnabled val="1"/>
        </dgm:presLayoutVars>
      </dgm:prSet>
      <dgm:spPr/>
    </dgm:pt>
  </dgm:ptLst>
  <dgm:cxnLst>
    <dgm:cxn modelId="{1B1FB604-5297-1447-8FA8-D463E64E004C}" srcId="{0B34C7BC-A4DB-DB4D-B787-9A83D3DCF889}" destId="{20D43F81-A615-6446-9C71-8BD7DBC90492}" srcOrd="0" destOrd="0" parTransId="{E5DE4527-9A4D-0048-AA0F-FF06C99C585C}" sibTransId="{DC66D35A-CF64-F647-86BC-9F03B6183155}"/>
    <dgm:cxn modelId="{1F7C6805-6B91-D849-ABB0-40B542CF7D00}" type="presOf" srcId="{DC66D35A-CF64-F647-86BC-9F03B6183155}" destId="{8C89EAC2-CDBF-484B-A138-A3B7E1FCD06B}" srcOrd="0" destOrd="0" presId="urn:microsoft.com/office/officeart/2005/8/layout/vProcess5"/>
    <dgm:cxn modelId="{63C4F710-667C-EC4B-9010-FBA52ACDC442}" type="presOf" srcId="{7BFB10B4-89BA-1D42-9660-2DB68FEAD127}" destId="{909112AB-A6BD-094A-922C-CF406BA5B5E6}" srcOrd="0" destOrd="0" presId="urn:microsoft.com/office/officeart/2005/8/layout/vProcess5"/>
    <dgm:cxn modelId="{2F81E412-0C4A-CE49-9F76-BF6CEB8F05FC}" type="presOf" srcId="{20D43F81-A615-6446-9C71-8BD7DBC90492}" destId="{AB5F72D7-1BC2-B740-937C-0893FC882273}" srcOrd="1" destOrd="0" presId="urn:microsoft.com/office/officeart/2005/8/layout/vProcess5"/>
    <dgm:cxn modelId="{8109C217-9342-0E43-8DC9-EDC6345A2682}" type="presOf" srcId="{188C369B-6886-3045-A33F-FA44B7218EAE}" destId="{D814798D-A28F-BA4E-B7A9-832A82431323}" srcOrd="0" destOrd="0" presId="urn:microsoft.com/office/officeart/2005/8/layout/vProcess5"/>
    <dgm:cxn modelId="{FC06D427-A79C-2C45-9E9D-AD149C7B401F}" srcId="{0B34C7BC-A4DB-DB4D-B787-9A83D3DCF889}" destId="{5933738D-C2A9-8248-8EDA-E517059674F6}" srcOrd="2" destOrd="0" parTransId="{175786FD-85F0-4747-AF13-71E12F0E32B1}" sibTransId="{188C369B-6886-3045-A33F-FA44B7218EAE}"/>
    <dgm:cxn modelId="{81F6942C-613E-E846-B20A-590DADE301C7}" srcId="{0B34C7BC-A4DB-DB4D-B787-9A83D3DCF889}" destId="{7BFB10B4-89BA-1D42-9660-2DB68FEAD127}" srcOrd="3" destOrd="0" parTransId="{8EDCD8EA-359F-2B46-BB27-3E56758FB84A}" sibTransId="{7EBC3743-B512-2B4B-B462-3CFE2D348FED}"/>
    <dgm:cxn modelId="{F4094A2D-4C33-694D-AA93-33001B4C6CAB}" type="presOf" srcId="{E0C49146-8B13-9241-B102-EBCD7E07912A}" destId="{46968759-AC07-A44B-8559-85EFEBBCC2BA}" srcOrd="0" destOrd="0" presId="urn:microsoft.com/office/officeart/2005/8/layout/vProcess5"/>
    <dgm:cxn modelId="{4E1DE62F-7F47-9646-9E99-E652F86CFBF1}" type="presOf" srcId="{E0C49146-8B13-9241-B102-EBCD7E07912A}" destId="{765A9C26-451B-AF40-8330-C36D0B090B3F}" srcOrd="1" destOrd="0" presId="urn:microsoft.com/office/officeart/2005/8/layout/vProcess5"/>
    <dgm:cxn modelId="{CDA05B59-B695-B046-8E11-736D1F1AD3E7}" type="presOf" srcId="{7EBC3743-B512-2B4B-B462-3CFE2D348FED}" destId="{C57A3C55-655A-B740-B0A7-FB7D3EA85658}" srcOrd="0" destOrd="0" presId="urn:microsoft.com/office/officeart/2005/8/layout/vProcess5"/>
    <dgm:cxn modelId="{ACB23D5B-2592-3A41-9522-2199032E7089}" srcId="{0B34C7BC-A4DB-DB4D-B787-9A83D3DCF889}" destId="{E0C49146-8B13-9241-B102-EBCD7E07912A}" srcOrd="4" destOrd="0" parTransId="{C2057EB5-5167-984B-88CD-91939D4D7EBF}" sibTransId="{995D60C8-60DA-104A-A32A-C7283FA1F04B}"/>
    <dgm:cxn modelId="{E623EA7B-8CCE-3F48-9A50-82C495CDF217}" type="presOf" srcId="{0649513D-3577-8E45-B611-36C431FFB520}" destId="{13CDC932-3866-D740-ABE2-3698B6BCFF5A}" srcOrd="0" destOrd="0" presId="urn:microsoft.com/office/officeart/2005/8/layout/vProcess5"/>
    <dgm:cxn modelId="{EDE6307F-5788-8245-B2D5-F86A29555BCF}" type="presOf" srcId="{7BFB10B4-89BA-1D42-9660-2DB68FEAD127}" destId="{C3004B0E-46A4-1A45-BB2C-5671FFDB3ED0}" srcOrd="1" destOrd="0" presId="urn:microsoft.com/office/officeart/2005/8/layout/vProcess5"/>
    <dgm:cxn modelId="{DBBF7487-978D-0444-A364-0B3DBC692EA9}" type="presOf" srcId="{5933738D-C2A9-8248-8EDA-E517059674F6}" destId="{BBFCE714-798A-124C-9D40-2728F5F927A7}" srcOrd="0" destOrd="0" presId="urn:microsoft.com/office/officeart/2005/8/layout/vProcess5"/>
    <dgm:cxn modelId="{32ED5992-F764-4544-A92D-5B875DDDE6E5}" type="presOf" srcId="{5933738D-C2A9-8248-8EDA-E517059674F6}" destId="{9F211F3E-1DC1-2C40-A897-4D07EDAB8FA2}" srcOrd="1" destOrd="0" presId="urn:microsoft.com/office/officeart/2005/8/layout/vProcess5"/>
    <dgm:cxn modelId="{96165DC0-EBFC-0340-9281-6AFC15654AFE}" type="presOf" srcId="{0B34C7BC-A4DB-DB4D-B787-9A83D3DCF889}" destId="{1258BBBF-34BE-2840-A87F-8D3908FB9A41}" srcOrd="0" destOrd="0" presId="urn:microsoft.com/office/officeart/2005/8/layout/vProcess5"/>
    <dgm:cxn modelId="{7291D0CE-3377-6B46-ACA7-4F8D4FF47E7C}" type="presOf" srcId="{0649513D-3577-8E45-B611-36C431FFB520}" destId="{8F49A855-F419-BD44-B962-1AE56E304344}" srcOrd="1" destOrd="0" presId="urn:microsoft.com/office/officeart/2005/8/layout/vProcess5"/>
    <dgm:cxn modelId="{BE4C02F5-8AE5-CD4E-B656-3C0D143069E7}" type="presOf" srcId="{CA124FCA-8377-774C-A4E3-3CA9ACE361A4}" destId="{6F8328E7-EC39-4441-AB06-A18D403F7AA9}" srcOrd="0" destOrd="0" presId="urn:microsoft.com/office/officeart/2005/8/layout/vProcess5"/>
    <dgm:cxn modelId="{DA4378F9-C53D-F84C-BB7F-BCA38C7B0258}" type="presOf" srcId="{20D43F81-A615-6446-9C71-8BD7DBC90492}" destId="{69D655C5-DC29-714F-B243-424D366FDBC1}" srcOrd="0" destOrd="0" presId="urn:microsoft.com/office/officeart/2005/8/layout/vProcess5"/>
    <dgm:cxn modelId="{34F1D4FF-66DD-3744-800C-C838D54FE385}" srcId="{0B34C7BC-A4DB-DB4D-B787-9A83D3DCF889}" destId="{0649513D-3577-8E45-B611-36C431FFB520}" srcOrd="1" destOrd="0" parTransId="{703B7D27-B866-8148-BF46-C138F05DD403}" sibTransId="{CA124FCA-8377-774C-A4E3-3CA9ACE361A4}"/>
    <dgm:cxn modelId="{05692C32-2662-5147-8611-393FEBA98909}" type="presParOf" srcId="{1258BBBF-34BE-2840-A87F-8D3908FB9A41}" destId="{C812A640-8577-8C4D-96C6-9EAE7604B0D3}" srcOrd="0" destOrd="0" presId="urn:microsoft.com/office/officeart/2005/8/layout/vProcess5"/>
    <dgm:cxn modelId="{B0509E90-CAED-6046-BB86-039AEC9AD588}" type="presParOf" srcId="{1258BBBF-34BE-2840-A87F-8D3908FB9A41}" destId="{69D655C5-DC29-714F-B243-424D366FDBC1}" srcOrd="1" destOrd="0" presId="urn:microsoft.com/office/officeart/2005/8/layout/vProcess5"/>
    <dgm:cxn modelId="{31B5F525-CE84-3446-86B4-B3FAF615F895}" type="presParOf" srcId="{1258BBBF-34BE-2840-A87F-8D3908FB9A41}" destId="{13CDC932-3866-D740-ABE2-3698B6BCFF5A}" srcOrd="2" destOrd="0" presId="urn:microsoft.com/office/officeart/2005/8/layout/vProcess5"/>
    <dgm:cxn modelId="{5F2C43D7-4700-B541-BE34-743FA653E54F}" type="presParOf" srcId="{1258BBBF-34BE-2840-A87F-8D3908FB9A41}" destId="{BBFCE714-798A-124C-9D40-2728F5F927A7}" srcOrd="3" destOrd="0" presId="urn:microsoft.com/office/officeart/2005/8/layout/vProcess5"/>
    <dgm:cxn modelId="{505DF465-E13F-7946-B787-7D249B12BF36}" type="presParOf" srcId="{1258BBBF-34BE-2840-A87F-8D3908FB9A41}" destId="{909112AB-A6BD-094A-922C-CF406BA5B5E6}" srcOrd="4" destOrd="0" presId="urn:microsoft.com/office/officeart/2005/8/layout/vProcess5"/>
    <dgm:cxn modelId="{A55482BE-9F40-5E4E-AEBF-7BB90DE2FE2B}" type="presParOf" srcId="{1258BBBF-34BE-2840-A87F-8D3908FB9A41}" destId="{46968759-AC07-A44B-8559-85EFEBBCC2BA}" srcOrd="5" destOrd="0" presId="urn:microsoft.com/office/officeart/2005/8/layout/vProcess5"/>
    <dgm:cxn modelId="{3440EF99-4E5E-DB49-9170-CFEC39B6C33B}" type="presParOf" srcId="{1258BBBF-34BE-2840-A87F-8D3908FB9A41}" destId="{8C89EAC2-CDBF-484B-A138-A3B7E1FCD06B}" srcOrd="6" destOrd="0" presId="urn:microsoft.com/office/officeart/2005/8/layout/vProcess5"/>
    <dgm:cxn modelId="{FD74C276-58AC-4648-B70E-C4D9196934D2}" type="presParOf" srcId="{1258BBBF-34BE-2840-A87F-8D3908FB9A41}" destId="{6F8328E7-EC39-4441-AB06-A18D403F7AA9}" srcOrd="7" destOrd="0" presId="urn:microsoft.com/office/officeart/2005/8/layout/vProcess5"/>
    <dgm:cxn modelId="{85318A35-74C1-E746-8AAE-DBADA80B0D0B}" type="presParOf" srcId="{1258BBBF-34BE-2840-A87F-8D3908FB9A41}" destId="{D814798D-A28F-BA4E-B7A9-832A82431323}" srcOrd="8" destOrd="0" presId="urn:microsoft.com/office/officeart/2005/8/layout/vProcess5"/>
    <dgm:cxn modelId="{9A1ED263-54AC-9543-BAE8-45516FC66712}" type="presParOf" srcId="{1258BBBF-34BE-2840-A87F-8D3908FB9A41}" destId="{C57A3C55-655A-B740-B0A7-FB7D3EA85658}" srcOrd="9" destOrd="0" presId="urn:microsoft.com/office/officeart/2005/8/layout/vProcess5"/>
    <dgm:cxn modelId="{97A796BE-28F4-404D-920F-C474EC5DEE91}" type="presParOf" srcId="{1258BBBF-34BE-2840-A87F-8D3908FB9A41}" destId="{AB5F72D7-1BC2-B740-937C-0893FC882273}" srcOrd="10" destOrd="0" presId="urn:microsoft.com/office/officeart/2005/8/layout/vProcess5"/>
    <dgm:cxn modelId="{FC6478EE-9227-BE47-B1E0-B418DB5C15AB}" type="presParOf" srcId="{1258BBBF-34BE-2840-A87F-8D3908FB9A41}" destId="{8F49A855-F419-BD44-B962-1AE56E304344}" srcOrd="11" destOrd="0" presId="urn:microsoft.com/office/officeart/2005/8/layout/vProcess5"/>
    <dgm:cxn modelId="{39DF8F59-2C2E-7D4C-B878-7568CED20C13}" type="presParOf" srcId="{1258BBBF-34BE-2840-A87F-8D3908FB9A41}" destId="{9F211F3E-1DC1-2C40-A897-4D07EDAB8FA2}" srcOrd="12" destOrd="0" presId="urn:microsoft.com/office/officeart/2005/8/layout/vProcess5"/>
    <dgm:cxn modelId="{D2C0B4E4-36AB-8F41-8416-8586B5604ABC}" type="presParOf" srcId="{1258BBBF-34BE-2840-A87F-8D3908FB9A41}" destId="{C3004B0E-46A4-1A45-BB2C-5671FFDB3ED0}" srcOrd="13" destOrd="0" presId="urn:microsoft.com/office/officeart/2005/8/layout/vProcess5"/>
    <dgm:cxn modelId="{3AAB3D5F-A52A-DF4D-9521-08A5D7F6DBB9}" type="presParOf" srcId="{1258BBBF-34BE-2840-A87F-8D3908FB9A41}" destId="{765A9C26-451B-AF40-8330-C36D0B090B3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0"/>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1559"/>
        <a:ext cx="3993721" cy="692953"/>
      </dsp:txXfrm>
    </dsp:sp>
    <dsp:sp modelId="{13CDC932-3866-D740-ABE2-3698B6BCFF5A}">
      <dsp:nvSpPr>
        <dsp:cNvPr id="0" name=""/>
        <dsp:cNvSpPr/>
      </dsp:nvSpPr>
      <dsp:spPr>
        <a:xfrm>
          <a:off x="363976" y="838303"/>
          <a:ext cx="4874120" cy="736071"/>
        </a:xfrm>
        <a:prstGeom prst="roundRect">
          <a:avLst>
            <a:gd name="adj" fmla="val 10000"/>
          </a:avLst>
        </a:prstGeom>
        <a:solidFill>
          <a:schemeClr val="accent2">
            <a:hueOff val="2583922"/>
            <a:satOff val="-18092"/>
            <a:lumOff val="-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535" y="859862"/>
        <a:ext cx="3988579" cy="692953"/>
      </dsp:txXfrm>
    </dsp:sp>
    <dsp:sp modelId="{BBFCE714-798A-124C-9D40-2728F5F927A7}">
      <dsp:nvSpPr>
        <dsp:cNvPr id="0" name=""/>
        <dsp:cNvSpPr/>
      </dsp:nvSpPr>
      <dsp:spPr>
        <a:xfrm>
          <a:off x="727952" y="1676606"/>
          <a:ext cx="4874120" cy="736071"/>
        </a:xfrm>
        <a:prstGeom prst="roundRect">
          <a:avLst>
            <a:gd name="adj" fmla="val 10000"/>
          </a:avLst>
        </a:prstGeom>
        <a:solidFill>
          <a:schemeClr val="accent2">
            <a:hueOff val="5167844"/>
            <a:satOff val="-36185"/>
            <a:lumOff val="-8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511" y="1698165"/>
        <a:ext cx="3988579" cy="692953"/>
      </dsp:txXfrm>
    </dsp:sp>
    <dsp:sp modelId="{909112AB-A6BD-094A-922C-CF406BA5B5E6}">
      <dsp:nvSpPr>
        <dsp:cNvPr id="0" name=""/>
        <dsp:cNvSpPr/>
      </dsp:nvSpPr>
      <dsp:spPr>
        <a:xfrm>
          <a:off x="1091929" y="2514909"/>
          <a:ext cx="4874120" cy="736071"/>
        </a:xfrm>
        <a:prstGeom prst="roundRect">
          <a:avLst>
            <a:gd name="adj" fmla="val 10000"/>
          </a:avLst>
        </a:prstGeom>
        <a:solidFill>
          <a:schemeClr val="accent2">
            <a:hueOff val="7751766"/>
            <a:satOff val="-54277"/>
            <a:lumOff val="-12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488" y="2536468"/>
        <a:ext cx="3988579" cy="692953"/>
      </dsp:txXfrm>
    </dsp:sp>
    <dsp:sp modelId="{46968759-AC07-A44B-8559-85EFEBBCC2BA}">
      <dsp:nvSpPr>
        <dsp:cNvPr id="0" name=""/>
        <dsp:cNvSpPr/>
      </dsp:nvSpPr>
      <dsp:spPr>
        <a:xfrm>
          <a:off x="1455905" y="3353212"/>
          <a:ext cx="4874120" cy="736071"/>
        </a:xfrm>
        <a:prstGeom prst="roundRect">
          <a:avLst>
            <a:gd name="adj" fmla="val 10000"/>
          </a:avLst>
        </a:prstGeom>
        <a:solidFill>
          <a:schemeClr val="accent2">
            <a:hueOff val="10335688"/>
            <a:satOff val="-72369"/>
            <a:lumOff val="-1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464" y="3374771"/>
        <a:ext cx="3988579" cy="692953"/>
      </dsp:txXfrm>
    </dsp:sp>
    <dsp:sp modelId="{8C89EAC2-CDBF-484B-A138-A3B7E1FCD06B}">
      <dsp:nvSpPr>
        <dsp:cNvPr id="0" name=""/>
        <dsp:cNvSpPr/>
      </dsp:nvSpPr>
      <dsp:spPr>
        <a:xfrm>
          <a:off x="4395673" y="537740"/>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7740"/>
        <a:ext cx="263146" cy="360031"/>
      </dsp:txXfrm>
    </dsp:sp>
    <dsp:sp modelId="{6F8328E7-EC39-4441-AB06-A18D403F7AA9}">
      <dsp:nvSpPr>
        <dsp:cNvPr id="0" name=""/>
        <dsp:cNvSpPr/>
      </dsp:nvSpPr>
      <dsp:spPr>
        <a:xfrm>
          <a:off x="4759650" y="1376044"/>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6044"/>
        <a:ext cx="263146" cy="360031"/>
      </dsp:txXfrm>
    </dsp:sp>
    <dsp:sp modelId="{D814798D-A28F-BA4E-B7A9-832A82431323}">
      <dsp:nvSpPr>
        <dsp:cNvPr id="0" name=""/>
        <dsp:cNvSpPr/>
      </dsp:nvSpPr>
      <dsp:spPr>
        <a:xfrm>
          <a:off x="5123626" y="2202079"/>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2079"/>
        <a:ext cx="263146" cy="360031"/>
      </dsp:txXfrm>
    </dsp:sp>
    <dsp:sp modelId="{C57A3C55-655A-B740-B0A7-FB7D3EA85658}">
      <dsp:nvSpPr>
        <dsp:cNvPr id="0" name=""/>
        <dsp:cNvSpPr/>
      </dsp:nvSpPr>
      <dsp:spPr>
        <a:xfrm>
          <a:off x="5487603" y="3048561"/>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8561"/>
        <a:ext cx="263146" cy="360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1381"/>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0178"/>
        <a:ext cx="3993721" cy="692953"/>
      </dsp:txXfrm>
    </dsp:sp>
    <dsp:sp modelId="{13CDC932-3866-D740-ABE2-3698B6BCFF5A}">
      <dsp:nvSpPr>
        <dsp:cNvPr id="0" name=""/>
        <dsp:cNvSpPr/>
      </dsp:nvSpPr>
      <dsp:spPr>
        <a:xfrm>
          <a:off x="363976" y="834157"/>
          <a:ext cx="4874120" cy="741599"/>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697" y="855878"/>
        <a:ext cx="3988255" cy="698157"/>
      </dsp:txXfrm>
    </dsp:sp>
    <dsp:sp modelId="{BBFCE714-798A-124C-9D40-2728F5F927A7}">
      <dsp:nvSpPr>
        <dsp:cNvPr id="0" name=""/>
        <dsp:cNvSpPr/>
      </dsp:nvSpPr>
      <dsp:spPr>
        <a:xfrm>
          <a:off x="727952" y="1672460"/>
          <a:ext cx="4874120" cy="741599"/>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673" y="1694181"/>
        <a:ext cx="3988255" cy="698157"/>
      </dsp:txXfrm>
    </dsp:sp>
    <dsp:sp modelId="{909112AB-A6BD-094A-922C-CF406BA5B5E6}">
      <dsp:nvSpPr>
        <dsp:cNvPr id="0" name=""/>
        <dsp:cNvSpPr/>
      </dsp:nvSpPr>
      <dsp:spPr>
        <a:xfrm>
          <a:off x="1091929" y="2510763"/>
          <a:ext cx="4874120" cy="741599"/>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650" y="2532484"/>
        <a:ext cx="3988255" cy="698157"/>
      </dsp:txXfrm>
    </dsp:sp>
    <dsp:sp modelId="{46968759-AC07-A44B-8559-85EFEBBCC2BA}">
      <dsp:nvSpPr>
        <dsp:cNvPr id="0" name=""/>
        <dsp:cNvSpPr/>
      </dsp:nvSpPr>
      <dsp:spPr>
        <a:xfrm>
          <a:off x="1455905" y="3349066"/>
          <a:ext cx="4874120" cy="741599"/>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626" y="3370787"/>
        <a:ext cx="3988255" cy="698157"/>
      </dsp:txXfrm>
    </dsp:sp>
    <dsp:sp modelId="{8C89EAC2-CDBF-484B-A138-A3B7E1FCD06B}">
      <dsp:nvSpPr>
        <dsp:cNvPr id="0" name=""/>
        <dsp:cNvSpPr/>
      </dsp:nvSpPr>
      <dsp:spPr>
        <a:xfrm>
          <a:off x="4395673" y="536358"/>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6358"/>
        <a:ext cx="263146" cy="360031"/>
      </dsp:txXfrm>
    </dsp:sp>
    <dsp:sp modelId="{6F8328E7-EC39-4441-AB06-A18D403F7AA9}">
      <dsp:nvSpPr>
        <dsp:cNvPr id="0" name=""/>
        <dsp:cNvSpPr/>
      </dsp:nvSpPr>
      <dsp:spPr>
        <a:xfrm>
          <a:off x="4759650" y="1374662"/>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4662"/>
        <a:ext cx="263146" cy="360031"/>
      </dsp:txXfrm>
    </dsp:sp>
    <dsp:sp modelId="{D814798D-A28F-BA4E-B7A9-832A82431323}">
      <dsp:nvSpPr>
        <dsp:cNvPr id="0" name=""/>
        <dsp:cNvSpPr/>
      </dsp:nvSpPr>
      <dsp:spPr>
        <a:xfrm>
          <a:off x="5123626" y="2200697"/>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0697"/>
        <a:ext cx="263146" cy="360031"/>
      </dsp:txXfrm>
    </dsp:sp>
    <dsp:sp modelId="{C57A3C55-655A-B740-B0A7-FB7D3EA85658}">
      <dsp:nvSpPr>
        <dsp:cNvPr id="0" name=""/>
        <dsp:cNvSpPr/>
      </dsp:nvSpPr>
      <dsp:spPr>
        <a:xfrm>
          <a:off x="5487603" y="3047179"/>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7179"/>
        <a:ext cx="263146" cy="36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0"/>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1559"/>
        <a:ext cx="3993721" cy="692953"/>
      </dsp:txXfrm>
    </dsp:sp>
    <dsp:sp modelId="{13CDC932-3866-D740-ABE2-3698B6BCFF5A}">
      <dsp:nvSpPr>
        <dsp:cNvPr id="0" name=""/>
        <dsp:cNvSpPr/>
      </dsp:nvSpPr>
      <dsp:spPr>
        <a:xfrm>
          <a:off x="363976" y="838303"/>
          <a:ext cx="4874120" cy="736071"/>
        </a:xfrm>
        <a:prstGeom prst="roundRect">
          <a:avLst>
            <a:gd name="adj" fmla="val 10000"/>
          </a:avLst>
        </a:prstGeom>
        <a:solidFill>
          <a:schemeClr val="accent2">
            <a:hueOff val="2583922"/>
            <a:satOff val="-18092"/>
            <a:lumOff val="-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535" y="859862"/>
        <a:ext cx="3988579" cy="692953"/>
      </dsp:txXfrm>
    </dsp:sp>
    <dsp:sp modelId="{BBFCE714-798A-124C-9D40-2728F5F927A7}">
      <dsp:nvSpPr>
        <dsp:cNvPr id="0" name=""/>
        <dsp:cNvSpPr/>
      </dsp:nvSpPr>
      <dsp:spPr>
        <a:xfrm>
          <a:off x="727952" y="1676606"/>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511" y="1698165"/>
        <a:ext cx="3988579" cy="692953"/>
      </dsp:txXfrm>
    </dsp:sp>
    <dsp:sp modelId="{909112AB-A6BD-094A-922C-CF406BA5B5E6}">
      <dsp:nvSpPr>
        <dsp:cNvPr id="0" name=""/>
        <dsp:cNvSpPr/>
      </dsp:nvSpPr>
      <dsp:spPr>
        <a:xfrm>
          <a:off x="1091929" y="2514909"/>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488" y="2536468"/>
        <a:ext cx="3988579" cy="692953"/>
      </dsp:txXfrm>
    </dsp:sp>
    <dsp:sp modelId="{46968759-AC07-A44B-8559-85EFEBBCC2BA}">
      <dsp:nvSpPr>
        <dsp:cNvPr id="0" name=""/>
        <dsp:cNvSpPr/>
      </dsp:nvSpPr>
      <dsp:spPr>
        <a:xfrm>
          <a:off x="1455905" y="3353212"/>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464" y="3374771"/>
        <a:ext cx="3988579" cy="692953"/>
      </dsp:txXfrm>
    </dsp:sp>
    <dsp:sp modelId="{8C89EAC2-CDBF-484B-A138-A3B7E1FCD06B}">
      <dsp:nvSpPr>
        <dsp:cNvPr id="0" name=""/>
        <dsp:cNvSpPr/>
      </dsp:nvSpPr>
      <dsp:spPr>
        <a:xfrm>
          <a:off x="4395673" y="537740"/>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7740"/>
        <a:ext cx="263146" cy="360031"/>
      </dsp:txXfrm>
    </dsp:sp>
    <dsp:sp modelId="{6F8328E7-EC39-4441-AB06-A18D403F7AA9}">
      <dsp:nvSpPr>
        <dsp:cNvPr id="0" name=""/>
        <dsp:cNvSpPr/>
      </dsp:nvSpPr>
      <dsp:spPr>
        <a:xfrm>
          <a:off x="4759650" y="1376044"/>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6044"/>
        <a:ext cx="263146" cy="360031"/>
      </dsp:txXfrm>
    </dsp:sp>
    <dsp:sp modelId="{D814798D-A28F-BA4E-B7A9-832A82431323}">
      <dsp:nvSpPr>
        <dsp:cNvPr id="0" name=""/>
        <dsp:cNvSpPr/>
      </dsp:nvSpPr>
      <dsp:spPr>
        <a:xfrm>
          <a:off x="5123626" y="2202079"/>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2079"/>
        <a:ext cx="263146" cy="360031"/>
      </dsp:txXfrm>
    </dsp:sp>
    <dsp:sp modelId="{C57A3C55-655A-B740-B0A7-FB7D3EA85658}">
      <dsp:nvSpPr>
        <dsp:cNvPr id="0" name=""/>
        <dsp:cNvSpPr/>
      </dsp:nvSpPr>
      <dsp:spPr>
        <a:xfrm>
          <a:off x="5487603" y="3048561"/>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8561"/>
        <a:ext cx="263146" cy="360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0"/>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1559"/>
        <a:ext cx="3993721" cy="692953"/>
      </dsp:txXfrm>
    </dsp:sp>
    <dsp:sp modelId="{13CDC932-3866-D740-ABE2-3698B6BCFF5A}">
      <dsp:nvSpPr>
        <dsp:cNvPr id="0" name=""/>
        <dsp:cNvSpPr/>
      </dsp:nvSpPr>
      <dsp:spPr>
        <a:xfrm>
          <a:off x="363976" y="838303"/>
          <a:ext cx="4874120" cy="736071"/>
        </a:xfrm>
        <a:prstGeom prst="roundRect">
          <a:avLst>
            <a:gd name="adj" fmla="val 10000"/>
          </a:avLst>
        </a:prstGeom>
        <a:solidFill>
          <a:schemeClr val="accent2">
            <a:hueOff val="2583922"/>
            <a:satOff val="-18092"/>
            <a:lumOff val="-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535" y="859862"/>
        <a:ext cx="3988579" cy="692953"/>
      </dsp:txXfrm>
    </dsp:sp>
    <dsp:sp modelId="{BBFCE714-798A-124C-9D40-2728F5F927A7}">
      <dsp:nvSpPr>
        <dsp:cNvPr id="0" name=""/>
        <dsp:cNvSpPr/>
      </dsp:nvSpPr>
      <dsp:spPr>
        <a:xfrm>
          <a:off x="727952" y="1676606"/>
          <a:ext cx="4874120" cy="736071"/>
        </a:xfrm>
        <a:prstGeom prst="roundRect">
          <a:avLst>
            <a:gd name="adj" fmla="val 10000"/>
          </a:avLst>
        </a:prstGeom>
        <a:solidFill>
          <a:schemeClr val="accent2">
            <a:hueOff val="5167844"/>
            <a:satOff val="-36185"/>
            <a:lumOff val="-8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511" y="1698165"/>
        <a:ext cx="3988579" cy="692953"/>
      </dsp:txXfrm>
    </dsp:sp>
    <dsp:sp modelId="{909112AB-A6BD-094A-922C-CF406BA5B5E6}">
      <dsp:nvSpPr>
        <dsp:cNvPr id="0" name=""/>
        <dsp:cNvSpPr/>
      </dsp:nvSpPr>
      <dsp:spPr>
        <a:xfrm>
          <a:off x="1091929" y="2514909"/>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488" y="2536468"/>
        <a:ext cx="3988579" cy="692953"/>
      </dsp:txXfrm>
    </dsp:sp>
    <dsp:sp modelId="{46968759-AC07-A44B-8559-85EFEBBCC2BA}">
      <dsp:nvSpPr>
        <dsp:cNvPr id="0" name=""/>
        <dsp:cNvSpPr/>
      </dsp:nvSpPr>
      <dsp:spPr>
        <a:xfrm>
          <a:off x="1455905" y="3353212"/>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464" y="3374771"/>
        <a:ext cx="3988579" cy="692953"/>
      </dsp:txXfrm>
    </dsp:sp>
    <dsp:sp modelId="{8C89EAC2-CDBF-484B-A138-A3B7E1FCD06B}">
      <dsp:nvSpPr>
        <dsp:cNvPr id="0" name=""/>
        <dsp:cNvSpPr/>
      </dsp:nvSpPr>
      <dsp:spPr>
        <a:xfrm>
          <a:off x="4395673" y="537740"/>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7740"/>
        <a:ext cx="263146" cy="360031"/>
      </dsp:txXfrm>
    </dsp:sp>
    <dsp:sp modelId="{6F8328E7-EC39-4441-AB06-A18D403F7AA9}">
      <dsp:nvSpPr>
        <dsp:cNvPr id="0" name=""/>
        <dsp:cNvSpPr/>
      </dsp:nvSpPr>
      <dsp:spPr>
        <a:xfrm>
          <a:off x="4759650" y="1376044"/>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6044"/>
        <a:ext cx="263146" cy="360031"/>
      </dsp:txXfrm>
    </dsp:sp>
    <dsp:sp modelId="{D814798D-A28F-BA4E-B7A9-832A82431323}">
      <dsp:nvSpPr>
        <dsp:cNvPr id="0" name=""/>
        <dsp:cNvSpPr/>
      </dsp:nvSpPr>
      <dsp:spPr>
        <a:xfrm>
          <a:off x="5123626" y="2202079"/>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2079"/>
        <a:ext cx="263146" cy="360031"/>
      </dsp:txXfrm>
    </dsp:sp>
    <dsp:sp modelId="{C57A3C55-655A-B740-B0A7-FB7D3EA85658}">
      <dsp:nvSpPr>
        <dsp:cNvPr id="0" name=""/>
        <dsp:cNvSpPr/>
      </dsp:nvSpPr>
      <dsp:spPr>
        <a:xfrm>
          <a:off x="5487603" y="3048561"/>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8561"/>
        <a:ext cx="263146" cy="360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0"/>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1559"/>
        <a:ext cx="3993721" cy="692953"/>
      </dsp:txXfrm>
    </dsp:sp>
    <dsp:sp modelId="{13CDC932-3866-D740-ABE2-3698B6BCFF5A}">
      <dsp:nvSpPr>
        <dsp:cNvPr id="0" name=""/>
        <dsp:cNvSpPr/>
      </dsp:nvSpPr>
      <dsp:spPr>
        <a:xfrm>
          <a:off x="363976" y="838303"/>
          <a:ext cx="4874120" cy="736071"/>
        </a:xfrm>
        <a:prstGeom prst="roundRect">
          <a:avLst>
            <a:gd name="adj" fmla="val 10000"/>
          </a:avLst>
        </a:prstGeom>
        <a:solidFill>
          <a:schemeClr val="accent2">
            <a:hueOff val="2583922"/>
            <a:satOff val="-18092"/>
            <a:lumOff val="-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535" y="859862"/>
        <a:ext cx="3988579" cy="692953"/>
      </dsp:txXfrm>
    </dsp:sp>
    <dsp:sp modelId="{BBFCE714-798A-124C-9D40-2728F5F927A7}">
      <dsp:nvSpPr>
        <dsp:cNvPr id="0" name=""/>
        <dsp:cNvSpPr/>
      </dsp:nvSpPr>
      <dsp:spPr>
        <a:xfrm>
          <a:off x="727952" y="1676606"/>
          <a:ext cx="4874120" cy="736071"/>
        </a:xfrm>
        <a:prstGeom prst="roundRect">
          <a:avLst>
            <a:gd name="adj" fmla="val 10000"/>
          </a:avLst>
        </a:prstGeom>
        <a:solidFill>
          <a:schemeClr val="accent2">
            <a:hueOff val="5167844"/>
            <a:satOff val="-36185"/>
            <a:lumOff val="-8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511" y="1698165"/>
        <a:ext cx="3988579" cy="692953"/>
      </dsp:txXfrm>
    </dsp:sp>
    <dsp:sp modelId="{909112AB-A6BD-094A-922C-CF406BA5B5E6}">
      <dsp:nvSpPr>
        <dsp:cNvPr id="0" name=""/>
        <dsp:cNvSpPr/>
      </dsp:nvSpPr>
      <dsp:spPr>
        <a:xfrm>
          <a:off x="1091929" y="2514909"/>
          <a:ext cx="4874120" cy="736071"/>
        </a:xfrm>
        <a:prstGeom prst="roundRect">
          <a:avLst>
            <a:gd name="adj" fmla="val 10000"/>
          </a:avLst>
        </a:prstGeom>
        <a:solidFill>
          <a:schemeClr val="accent2">
            <a:hueOff val="7751766"/>
            <a:satOff val="-54277"/>
            <a:lumOff val="-12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488" y="2536468"/>
        <a:ext cx="3988579" cy="692953"/>
      </dsp:txXfrm>
    </dsp:sp>
    <dsp:sp modelId="{46968759-AC07-A44B-8559-85EFEBBCC2BA}">
      <dsp:nvSpPr>
        <dsp:cNvPr id="0" name=""/>
        <dsp:cNvSpPr/>
      </dsp:nvSpPr>
      <dsp:spPr>
        <a:xfrm>
          <a:off x="1455905" y="3353212"/>
          <a:ext cx="4874120" cy="736071"/>
        </a:xfrm>
        <a:prstGeom prst="roundRect">
          <a:avLst>
            <a:gd name="adj" fmla="val 10000"/>
          </a:avLst>
        </a:prstGeom>
        <a:solidFill>
          <a:srgbClr val="B9B9B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464" y="3374771"/>
        <a:ext cx="3988579" cy="692953"/>
      </dsp:txXfrm>
    </dsp:sp>
    <dsp:sp modelId="{8C89EAC2-CDBF-484B-A138-A3B7E1FCD06B}">
      <dsp:nvSpPr>
        <dsp:cNvPr id="0" name=""/>
        <dsp:cNvSpPr/>
      </dsp:nvSpPr>
      <dsp:spPr>
        <a:xfrm>
          <a:off x="4395673" y="537740"/>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7740"/>
        <a:ext cx="263146" cy="360031"/>
      </dsp:txXfrm>
    </dsp:sp>
    <dsp:sp modelId="{6F8328E7-EC39-4441-AB06-A18D403F7AA9}">
      <dsp:nvSpPr>
        <dsp:cNvPr id="0" name=""/>
        <dsp:cNvSpPr/>
      </dsp:nvSpPr>
      <dsp:spPr>
        <a:xfrm>
          <a:off x="4759650" y="1376044"/>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6044"/>
        <a:ext cx="263146" cy="360031"/>
      </dsp:txXfrm>
    </dsp:sp>
    <dsp:sp modelId="{D814798D-A28F-BA4E-B7A9-832A82431323}">
      <dsp:nvSpPr>
        <dsp:cNvPr id="0" name=""/>
        <dsp:cNvSpPr/>
      </dsp:nvSpPr>
      <dsp:spPr>
        <a:xfrm>
          <a:off x="5123626" y="2202079"/>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2079"/>
        <a:ext cx="263146" cy="360031"/>
      </dsp:txXfrm>
    </dsp:sp>
    <dsp:sp modelId="{C57A3C55-655A-B740-B0A7-FB7D3EA85658}">
      <dsp:nvSpPr>
        <dsp:cNvPr id="0" name=""/>
        <dsp:cNvSpPr/>
      </dsp:nvSpPr>
      <dsp:spPr>
        <a:xfrm>
          <a:off x="5487603" y="3048561"/>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8561"/>
        <a:ext cx="263146" cy="360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655C5-DC29-714F-B243-424D366FDBC1}">
      <dsp:nvSpPr>
        <dsp:cNvPr id="0" name=""/>
        <dsp:cNvSpPr/>
      </dsp:nvSpPr>
      <dsp:spPr>
        <a:xfrm>
          <a:off x="0" y="0"/>
          <a:ext cx="4874120" cy="73607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Visualise the Data</a:t>
          </a:r>
        </a:p>
      </dsp:txBody>
      <dsp:txXfrm>
        <a:off x="21559" y="21559"/>
        <a:ext cx="3993721" cy="692953"/>
      </dsp:txXfrm>
    </dsp:sp>
    <dsp:sp modelId="{13CDC932-3866-D740-ABE2-3698B6BCFF5A}">
      <dsp:nvSpPr>
        <dsp:cNvPr id="0" name=""/>
        <dsp:cNvSpPr/>
      </dsp:nvSpPr>
      <dsp:spPr>
        <a:xfrm>
          <a:off x="363976" y="838303"/>
          <a:ext cx="4874120" cy="736071"/>
        </a:xfrm>
        <a:prstGeom prst="roundRect">
          <a:avLst>
            <a:gd name="adj" fmla="val 10000"/>
          </a:avLst>
        </a:prstGeom>
        <a:solidFill>
          <a:schemeClr val="accent2">
            <a:hueOff val="2583922"/>
            <a:satOff val="-18092"/>
            <a:lumOff val="-4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err="1"/>
            <a:t>Stationarize</a:t>
          </a:r>
          <a:r>
            <a:rPr lang="en-GB" sz="2600" kern="1200" dirty="0"/>
            <a:t> the Series</a:t>
          </a:r>
        </a:p>
      </dsp:txBody>
      <dsp:txXfrm>
        <a:off x="385535" y="859862"/>
        <a:ext cx="3988579" cy="692953"/>
      </dsp:txXfrm>
    </dsp:sp>
    <dsp:sp modelId="{BBFCE714-798A-124C-9D40-2728F5F927A7}">
      <dsp:nvSpPr>
        <dsp:cNvPr id="0" name=""/>
        <dsp:cNvSpPr/>
      </dsp:nvSpPr>
      <dsp:spPr>
        <a:xfrm>
          <a:off x="727952" y="1676606"/>
          <a:ext cx="4874120" cy="736071"/>
        </a:xfrm>
        <a:prstGeom prst="roundRect">
          <a:avLst>
            <a:gd name="adj" fmla="val 10000"/>
          </a:avLst>
        </a:prstGeom>
        <a:solidFill>
          <a:schemeClr val="accent2">
            <a:hueOff val="5167844"/>
            <a:satOff val="-36185"/>
            <a:lumOff val="-8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Find Optimal Parameters</a:t>
          </a:r>
        </a:p>
      </dsp:txBody>
      <dsp:txXfrm>
        <a:off x="749511" y="1698165"/>
        <a:ext cx="3988579" cy="692953"/>
      </dsp:txXfrm>
    </dsp:sp>
    <dsp:sp modelId="{909112AB-A6BD-094A-922C-CF406BA5B5E6}">
      <dsp:nvSpPr>
        <dsp:cNvPr id="0" name=""/>
        <dsp:cNvSpPr/>
      </dsp:nvSpPr>
      <dsp:spPr>
        <a:xfrm>
          <a:off x="1091929" y="2514909"/>
          <a:ext cx="4874120" cy="736071"/>
        </a:xfrm>
        <a:prstGeom prst="roundRect">
          <a:avLst>
            <a:gd name="adj" fmla="val 10000"/>
          </a:avLst>
        </a:prstGeom>
        <a:solidFill>
          <a:schemeClr val="accent2">
            <a:hueOff val="7751766"/>
            <a:satOff val="-54277"/>
            <a:lumOff val="-12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Build the ARIMA Model</a:t>
          </a:r>
        </a:p>
      </dsp:txBody>
      <dsp:txXfrm>
        <a:off x="1113488" y="2536468"/>
        <a:ext cx="3988579" cy="692953"/>
      </dsp:txXfrm>
    </dsp:sp>
    <dsp:sp modelId="{46968759-AC07-A44B-8559-85EFEBBCC2BA}">
      <dsp:nvSpPr>
        <dsp:cNvPr id="0" name=""/>
        <dsp:cNvSpPr/>
      </dsp:nvSpPr>
      <dsp:spPr>
        <a:xfrm>
          <a:off x="1455905" y="3353212"/>
          <a:ext cx="4874120" cy="736071"/>
        </a:xfrm>
        <a:prstGeom prst="roundRect">
          <a:avLst>
            <a:gd name="adj" fmla="val 10000"/>
          </a:avLst>
        </a:prstGeom>
        <a:solidFill>
          <a:schemeClr val="accent2">
            <a:hueOff val="10335688"/>
            <a:satOff val="-72369"/>
            <a:lumOff val="-1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Make Predictions</a:t>
          </a:r>
        </a:p>
      </dsp:txBody>
      <dsp:txXfrm>
        <a:off x="1477464" y="3374771"/>
        <a:ext cx="3988579" cy="692953"/>
      </dsp:txXfrm>
    </dsp:sp>
    <dsp:sp modelId="{8C89EAC2-CDBF-484B-A138-A3B7E1FCD06B}">
      <dsp:nvSpPr>
        <dsp:cNvPr id="0" name=""/>
        <dsp:cNvSpPr/>
      </dsp:nvSpPr>
      <dsp:spPr>
        <a:xfrm>
          <a:off x="4395673" y="537740"/>
          <a:ext cx="478446" cy="47844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503323" y="537740"/>
        <a:ext cx="263146" cy="360031"/>
      </dsp:txXfrm>
    </dsp:sp>
    <dsp:sp modelId="{6F8328E7-EC39-4441-AB06-A18D403F7AA9}">
      <dsp:nvSpPr>
        <dsp:cNvPr id="0" name=""/>
        <dsp:cNvSpPr/>
      </dsp:nvSpPr>
      <dsp:spPr>
        <a:xfrm>
          <a:off x="4759650" y="1376044"/>
          <a:ext cx="478446" cy="478446"/>
        </a:xfrm>
        <a:prstGeom prst="downArrow">
          <a:avLst>
            <a:gd name="adj1" fmla="val 55000"/>
            <a:gd name="adj2" fmla="val 45000"/>
          </a:avLst>
        </a:prstGeom>
        <a:solidFill>
          <a:schemeClr val="accent2">
            <a:tint val="40000"/>
            <a:alpha val="90000"/>
            <a:hueOff val="3609846"/>
            <a:satOff val="-24404"/>
            <a:lumOff val="-2161"/>
            <a:alphaOff val="0"/>
          </a:schemeClr>
        </a:solidFill>
        <a:ln w="25400" cap="flat" cmpd="sng" algn="ctr">
          <a:solidFill>
            <a:schemeClr val="accent2">
              <a:tint val="40000"/>
              <a:alpha val="90000"/>
              <a:hueOff val="3609846"/>
              <a:satOff val="-24404"/>
              <a:lumOff val="-21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4867300" y="1376044"/>
        <a:ext cx="263146" cy="360031"/>
      </dsp:txXfrm>
    </dsp:sp>
    <dsp:sp modelId="{D814798D-A28F-BA4E-B7A9-832A82431323}">
      <dsp:nvSpPr>
        <dsp:cNvPr id="0" name=""/>
        <dsp:cNvSpPr/>
      </dsp:nvSpPr>
      <dsp:spPr>
        <a:xfrm>
          <a:off x="5123626" y="2202079"/>
          <a:ext cx="478446" cy="478446"/>
        </a:xfrm>
        <a:prstGeom prst="downArrow">
          <a:avLst>
            <a:gd name="adj1" fmla="val 55000"/>
            <a:gd name="adj2" fmla="val 45000"/>
          </a:avLst>
        </a:prstGeom>
        <a:solidFill>
          <a:schemeClr val="accent2">
            <a:tint val="40000"/>
            <a:alpha val="90000"/>
            <a:hueOff val="7219693"/>
            <a:satOff val="-48809"/>
            <a:lumOff val="-4322"/>
            <a:alphaOff val="0"/>
          </a:schemeClr>
        </a:solidFill>
        <a:ln w="25400" cap="flat" cmpd="sng" algn="ctr">
          <a:solidFill>
            <a:schemeClr val="accent2">
              <a:tint val="40000"/>
              <a:alpha val="90000"/>
              <a:hueOff val="7219693"/>
              <a:satOff val="-48809"/>
              <a:lumOff val="-43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231276" y="2202079"/>
        <a:ext cx="263146" cy="360031"/>
      </dsp:txXfrm>
    </dsp:sp>
    <dsp:sp modelId="{C57A3C55-655A-B740-B0A7-FB7D3EA85658}">
      <dsp:nvSpPr>
        <dsp:cNvPr id="0" name=""/>
        <dsp:cNvSpPr/>
      </dsp:nvSpPr>
      <dsp:spPr>
        <a:xfrm>
          <a:off x="5487603" y="3048561"/>
          <a:ext cx="478446" cy="478446"/>
        </a:xfrm>
        <a:prstGeom prst="downArrow">
          <a:avLst>
            <a:gd name="adj1" fmla="val 55000"/>
            <a:gd name="adj2" fmla="val 45000"/>
          </a:avLst>
        </a:prstGeom>
        <a:solidFill>
          <a:schemeClr val="accent2">
            <a:tint val="40000"/>
            <a:alpha val="90000"/>
            <a:hueOff val="10829539"/>
            <a:satOff val="-73213"/>
            <a:lumOff val="-6483"/>
            <a:alphaOff val="0"/>
          </a:schemeClr>
        </a:solidFill>
        <a:ln w="25400" cap="flat" cmpd="sng" algn="ctr">
          <a:solidFill>
            <a:schemeClr val="accent2">
              <a:tint val="40000"/>
              <a:alpha val="90000"/>
              <a:hueOff val="10829539"/>
              <a:satOff val="-73213"/>
              <a:lumOff val="-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5595253" y="3048561"/>
        <a:ext cx="263146" cy="3600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traitstimes.com/singapore/inflation-may-not-fall-even-if-coe-tumbl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channelnewsasia.com/news/singapore/lta-singapore-vehicle-growth-rate-zero-cars-motorcycles-13018098#:~:text=The%20growth%20rate%20for%20goods,the%20number%20of%20vehicle%20deregistration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My name is Joel and these are my groupmates </a:t>
            </a:r>
            <a:r>
              <a:rPr lang="en-US" dirty="0" err="1"/>
              <a:t>Khant</a:t>
            </a:r>
            <a:r>
              <a:rPr lang="en-US" dirty="0"/>
              <a:t> and Peng </a:t>
            </a:r>
            <a:r>
              <a:rPr lang="en-US" dirty="0" err="1"/>
              <a:t>Aik</a:t>
            </a:r>
            <a:r>
              <a:rPr lang="en-US" dirty="0"/>
              <a:t>. Our mini project is on predicting COE prices.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Will take a 5% commission fee of the COE premium when users bid with our predictions. This will be our business model for our data science project.</a:t>
            </a:r>
          </a:p>
          <a:p>
            <a:pPr marL="0" lvl="0" indent="0" algn="l" rtl="0">
              <a:spcBef>
                <a:spcPts val="0"/>
              </a:spcBef>
              <a:spcAft>
                <a:spcPts val="0"/>
              </a:spcAft>
              <a:buNone/>
            </a:pPr>
            <a:endParaRPr lang="en-SG"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Now I’ll hand over the time to Peng </a:t>
            </a:r>
            <a:r>
              <a:rPr lang="en-SG" sz="1100" b="0" i="0" u="none" strike="noStrike" cap="none" dirty="0" err="1">
                <a:solidFill>
                  <a:srgbClr val="000000"/>
                </a:solidFill>
                <a:effectLst/>
                <a:latin typeface="Arial"/>
                <a:cs typeface="Arial"/>
                <a:sym typeface="Arial"/>
              </a:rPr>
              <a:t>Aik</a:t>
            </a:r>
            <a:r>
              <a:rPr lang="en-SG" sz="1100" b="0" i="0" u="none" strike="noStrike" cap="none" dirty="0">
                <a:solidFill>
                  <a:srgbClr val="000000"/>
                </a:solidFill>
                <a:effectLst/>
                <a:latin typeface="Arial"/>
                <a:cs typeface="Arial"/>
                <a:sym typeface="Arial"/>
              </a:rPr>
              <a:t> where he will share on how we predicted the COE prices.</a:t>
            </a:r>
            <a:endParaRPr dirty="0"/>
          </a:p>
        </p:txBody>
      </p:sp>
    </p:spTree>
    <p:extLst>
      <p:ext uri="{BB962C8B-B14F-4D97-AF65-F5344CB8AC3E}">
        <p14:creationId xmlns:p14="http://schemas.microsoft.com/office/powerpoint/2010/main" val="378676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Transform excel spreadsheet with months to premium price over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Talk about the 2 bidding exercises in a month. 24 bidding exercises in a year.</a:t>
            </a:r>
          </a:p>
        </p:txBody>
      </p:sp>
    </p:spTree>
    <p:extLst>
      <p:ext uri="{BB962C8B-B14F-4D97-AF65-F5344CB8AC3E}">
        <p14:creationId xmlns:p14="http://schemas.microsoft.com/office/powerpoint/2010/main" val="193953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119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048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point on why there are certain spikes</a:t>
            </a:r>
          </a:p>
          <a:p>
            <a:endParaRPr lang="en-US" dirty="0"/>
          </a:p>
          <a:p>
            <a:r>
              <a:rPr lang="en-US" dirty="0"/>
              <a:t>Why did we choose 2018 December to start analysis?</a:t>
            </a:r>
          </a:p>
          <a:p>
            <a:endParaRPr lang="en-US" dirty="0"/>
          </a:p>
          <a:p>
            <a:pPr rtl="0" fontAlgn="base"/>
            <a:r>
              <a:rPr lang="en-SG" sz="1100" b="1" i="0" u="none" strike="noStrike" cap="none" dirty="0">
                <a:solidFill>
                  <a:srgbClr val="000000"/>
                </a:solidFill>
                <a:effectLst/>
                <a:latin typeface="Arial"/>
                <a:ea typeface="Arial"/>
                <a:cs typeface="Arial"/>
                <a:sym typeface="Arial"/>
              </a:rPr>
              <a:t>Drastic Drop in prices in 2013: </a:t>
            </a:r>
            <a:r>
              <a:rPr lang="en-SG" sz="1100" b="0" i="0" u="none" strike="noStrike" cap="none" dirty="0">
                <a:solidFill>
                  <a:srgbClr val="000000"/>
                </a:solidFill>
                <a:effectLst/>
                <a:latin typeface="Arial"/>
                <a:ea typeface="Arial"/>
                <a:cs typeface="Arial"/>
                <a:sym typeface="Arial"/>
              </a:rPr>
              <a:t>The government curbed car loans drastically and introduced a tiered tax system for luxury cars to control the spike in COE prices ( (</a:t>
            </a:r>
            <a:r>
              <a:rPr lang="en-SG" sz="1100" b="0" i="0" u="sng" strike="noStrike" cap="none" dirty="0">
                <a:solidFill>
                  <a:srgbClr val="000000"/>
                </a:solidFill>
                <a:effectLst/>
                <a:latin typeface="Arial"/>
                <a:ea typeface="Arial"/>
                <a:cs typeface="Arial"/>
                <a:sym typeface="Arial"/>
                <a:hlinkClick r:id="rId3"/>
              </a:rPr>
              <a:t>https://www.straitstimes.com/singapore/inflation-may-not-fall-even-if-coe-tumbles</a:t>
            </a:r>
            <a:r>
              <a:rPr lang="en-SG" sz="1100" b="0" i="0" u="none" strike="noStrike" cap="none" dirty="0">
                <a:solidFill>
                  <a:srgbClr val="000000"/>
                </a:solidFill>
                <a:effectLst/>
                <a:latin typeface="Arial"/>
                <a:ea typeface="Arial"/>
                <a:cs typeface="Arial"/>
                <a:sym typeface="Arial"/>
              </a:rPr>
              <a:t>)</a:t>
            </a:r>
            <a:endParaRPr lang="en-SG" sz="1100" b="1" i="0" u="none" strike="noStrike" cap="none" dirty="0">
              <a:solidFill>
                <a:srgbClr val="000000"/>
              </a:solidFill>
              <a:effectLst/>
              <a:latin typeface="Arial"/>
              <a:ea typeface="Arial"/>
              <a:cs typeface="Arial"/>
              <a:sym typeface="Arial"/>
            </a:endParaRPr>
          </a:p>
          <a:p>
            <a:pPr rtl="0" fontAlgn="base"/>
            <a:r>
              <a:rPr lang="en-SG" sz="1100" b="1" i="0" u="none" strike="noStrike" cap="none" dirty="0">
                <a:solidFill>
                  <a:srgbClr val="000000"/>
                </a:solidFill>
                <a:effectLst/>
                <a:latin typeface="Arial"/>
                <a:ea typeface="Arial"/>
                <a:cs typeface="Arial"/>
                <a:sym typeface="Arial"/>
              </a:rPr>
              <a:t>Change in Vehicle growth from 2017:</a:t>
            </a:r>
            <a:r>
              <a:rPr lang="en-SG" sz="1100" b="0" i="0" u="none" strike="noStrike" cap="none" dirty="0">
                <a:solidFill>
                  <a:srgbClr val="000000"/>
                </a:solidFill>
                <a:effectLst/>
                <a:latin typeface="Arial"/>
                <a:ea typeface="Arial"/>
                <a:cs typeface="Arial"/>
                <a:sym typeface="Arial"/>
              </a:rPr>
              <a:t> In 2017, the government announced that the vehicle growth will be reduced to 0% for private cars and motorcycles (Cat A, B and D) and this will continue till 2022. This means: number of vehicles registered (quota) = number of vehicles deregistered. (</a:t>
            </a:r>
            <a:r>
              <a:rPr lang="en-SG" sz="1100" b="0" i="0" u="sng" strike="noStrike" cap="none" dirty="0">
                <a:solidFill>
                  <a:srgbClr val="000000"/>
                </a:solidFill>
                <a:effectLst/>
                <a:latin typeface="Arial"/>
                <a:ea typeface="Arial"/>
                <a:cs typeface="Arial"/>
                <a:sym typeface="Arial"/>
                <a:hlinkClick r:id="rId4"/>
              </a:rPr>
              <a:t>https://www.channelnewsasia.com/news/singapore/lta-singapore-vehicle-growth-rate-zero-cars-motorcycles-13018098#:~:text=The%20growth%20rate%20for%20goods,the%20number%20of%20vehicle%20deregistrations</a:t>
            </a:r>
            <a:r>
              <a:rPr lang="en-SG" sz="1100" b="0" i="0" u="none" strike="noStrike" cap="none" dirty="0">
                <a:solidFill>
                  <a:srgbClr val="000000"/>
                </a:solidFill>
                <a:effectLst/>
                <a:latin typeface="Arial"/>
                <a:ea typeface="Arial"/>
                <a:cs typeface="Arial"/>
                <a:sym typeface="Arial"/>
              </a:rPr>
              <a:t>.) </a:t>
            </a:r>
          </a:p>
          <a:p>
            <a:endParaRPr lang="en-US" dirty="0"/>
          </a:p>
        </p:txBody>
      </p:sp>
    </p:spTree>
    <p:extLst>
      <p:ext uri="{BB962C8B-B14F-4D97-AF65-F5344CB8AC3E}">
        <p14:creationId xmlns:p14="http://schemas.microsoft.com/office/powerpoint/2010/main" val="344888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879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SG" sz="1100" b="0" i="0" u="none" strike="noStrike" cap="none" dirty="0">
                <a:solidFill>
                  <a:srgbClr val="000000"/>
                </a:solidFill>
                <a:effectLst/>
                <a:latin typeface="Arial"/>
                <a:ea typeface="Arial"/>
                <a:cs typeface="Arial"/>
                <a:sym typeface="Arial"/>
              </a:rPr>
              <a:t>To predict the future premium, we used ARIMA  as the forecasting model. ARIMA stands for Auto Regressive Integrated Moving Average and it has 3 components to the model. The autoregressive order, the degree of differencing and the moving average order or </a:t>
            </a:r>
            <a:r>
              <a:rPr lang="en-SG" sz="1100" b="0" i="0" u="none" strike="noStrike" cap="none" dirty="0" err="1">
                <a:solidFill>
                  <a:srgbClr val="000000"/>
                </a:solidFill>
                <a:effectLst/>
                <a:latin typeface="Arial"/>
                <a:ea typeface="Arial"/>
                <a:cs typeface="Arial"/>
                <a:sym typeface="Arial"/>
              </a:rPr>
              <a:t>p,d</a:t>
            </a:r>
            <a:r>
              <a:rPr lang="en-SG" sz="1100" b="0" i="0" u="none" strike="noStrike" cap="none" dirty="0">
                <a:solidFill>
                  <a:srgbClr val="000000"/>
                </a:solidFill>
                <a:effectLst/>
                <a:latin typeface="Arial"/>
                <a:ea typeface="Arial"/>
                <a:cs typeface="Arial"/>
                <a:sym typeface="Arial"/>
              </a:rPr>
              <a:t> and q in short </a:t>
            </a:r>
            <a:r>
              <a:rPr lang="en-SG" sz="1100" b="0" i="1" u="none" strike="noStrike" cap="none" dirty="0">
                <a:solidFill>
                  <a:srgbClr val="000000"/>
                </a:solidFill>
                <a:effectLst/>
                <a:latin typeface="Arial"/>
                <a:ea typeface="Arial"/>
                <a:cs typeface="Arial"/>
                <a:sym typeface="Arial"/>
              </a:rPr>
              <a:t>(click)</a:t>
            </a:r>
            <a:r>
              <a:rPr lang="en-SG" sz="1100" b="0" i="0" u="none" strike="noStrike" cap="none" dirty="0">
                <a:solidFill>
                  <a:srgbClr val="000000"/>
                </a:solidFill>
                <a:effectLst/>
                <a:latin typeface="Arial"/>
                <a:ea typeface="Arial"/>
                <a:cs typeface="Arial"/>
                <a:sym typeface="Arial"/>
              </a:rPr>
              <a:t> </a:t>
            </a:r>
            <a:br>
              <a:rPr lang="en-SG" dirty="0"/>
            </a:br>
            <a:endParaRPr dirty="0"/>
          </a:p>
        </p:txBody>
      </p:sp>
    </p:spTree>
    <p:extLst>
      <p:ext uri="{BB962C8B-B14F-4D97-AF65-F5344CB8AC3E}">
        <p14:creationId xmlns:p14="http://schemas.microsoft.com/office/powerpoint/2010/main" val="422325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Before we can use an ARIMA model, we need to make sure that the time series is stationary. A stationary time series is a time series whose properties do not depend on the time at which the series is observed, which basically means it has no trend or seasonality. We use the Augmented Dickey Fuller Test to test for stationarity</a:t>
            </a:r>
            <a:endParaRPr dirty="0"/>
          </a:p>
        </p:txBody>
      </p:sp>
    </p:spTree>
    <p:extLst>
      <p:ext uri="{BB962C8B-B14F-4D97-AF65-F5344CB8AC3E}">
        <p14:creationId xmlns:p14="http://schemas.microsoft.com/office/powerpoint/2010/main" val="156768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First we test stationarity of our unmodified series. We can somewhat see an upward trend and unsurprisingly, it is not stationary.</a:t>
            </a:r>
            <a:endParaRPr lang="en-US" dirty="0"/>
          </a:p>
        </p:txBody>
      </p:sp>
    </p:spTree>
    <p:extLst>
      <p:ext uri="{BB962C8B-B14F-4D97-AF65-F5344CB8AC3E}">
        <p14:creationId xmlns:p14="http://schemas.microsoft.com/office/powerpoint/2010/main" val="2224713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So we try using the log of the values and test for stationarity again. Expectedly, it is still non-stationary</a:t>
            </a:r>
            <a:endParaRPr lang="en-US" dirty="0"/>
          </a:p>
        </p:txBody>
      </p:sp>
    </p:spTree>
    <p:extLst>
      <p:ext uri="{BB962C8B-B14F-4D97-AF65-F5344CB8AC3E}">
        <p14:creationId xmlns:p14="http://schemas.microsoft.com/office/powerpoint/2010/main" val="220765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08bff67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08bff67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Who here would like to buy a car in the future?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Anybody knows what car this 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a guess on how much this Toyota corolla cost in SG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Next, we did a first order differencing on the logged value and we finally have a stationary series with more than 95% </a:t>
            </a:r>
            <a:r>
              <a:rPr lang="en-SG" sz="1100" b="0" i="0" u="none" strike="noStrike" cap="none" dirty="0" err="1">
                <a:solidFill>
                  <a:srgbClr val="000000"/>
                </a:solidFill>
                <a:effectLst/>
                <a:latin typeface="Arial"/>
                <a:ea typeface="Arial"/>
                <a:cs typeface="Arial"/>
                <a:sym typeface="Arial"/>
              </a:rPr>
              <a:t>onfidence</a:t>
            </a:r>
            <a:r>
              <a:rPr lang="en-SG"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315399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SG" sz="1100" b="0" i="0" u="none" strike="noStrike" cap="none" dirty="0">
                <a:solidFill>
                  <a:srgbClr val="000000"/>
                </a:solidFill>
                <a:effectLst/>
                <a:latin typeface="Arial"/>
                <a:ea typeface="Arial"/>
                <a:cs typeface="Arial"/>
                <a:sym typeface="Arial"/>
              </a:rPr>
              <a:t>After knowing the differencing degree d, it is time to find the optimal p and q. </a:t>
            </a:r>
            <a:r>
              <a:rPr lang="en-SG" sz="1100" b="0" i="1" u="none" strike="noStrike" cap="none" dirty="0">
                <a:solidFill>
                  <a:srgbClr val="000000"/>
                </a:solidFill>
                <a:effectLst/>
                <a:latin typeface="Arial"/>
                <a:ea typeface="Arial"/>
                <a:cs typeface="Arial"/>
                <a:sym typeface="Arial"/>
              </a:rPr>
              <a:t>(click)</a:t>
            </a:r>
            <a:br>
              <a:rPr lang="en-SG" dirty="0"/>
            </a:br>
            <a:endParaRPr dirty="0"/>
          </a:p>
        </p:txBody>
      </p:sp>
    </p:spTree>
    <p:extLst>
      <p:ext uri="{BB962C8B-B14F-4D97-AF65-F5344CB8AC3E}">
        <p14:creationId xmlns:p14="http://schemas.microsoft.com/office/powerpoint/2010/main" val="3955471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To do that , we performed a grid search for values between 1 and 6 for p and q using a sliding window forecast cross validation</a:t>
            </a:r>
            <a:endParaRPr lang="en-US" dirty="0"/>
          </a:p>
        </p:txBody>
      </p:sp>
    </p:spTree>
    <p:extLst>
      <p:ext uri="{BB962C8B-B14F-4D97-AF65-F5344CB8AC3E}">
        <p14:creationId xmlns:p14="http://schemas.microsoft.com/office/powerpoint/2010/main" val="28462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 Sliding window forecast works by building the model on the window size, which is shown in yellow, testing it on the subsequent horizon, which is shown in purple,</a:t>
            </a:r>
            <a:r>
              <a:rPr lang="en-SG" sz="1100" b="0" i="1" u="none" strike="noStrike" cap="none" dirty="0">
                <a:solidFill>
                  <a:srgbClr val="000000"/>
                </a:solidFill>
                <a:effectLst/>
                <a:latin typeface="Arial"/>
                <a:ea typeface="Arial"/>
                <a:cs typeface="Arial"/>
                <a:sym typeface="Arial"/>
              </a:rPr>
              <a:t>(click)</a:t>
            </a:r>
            <a:r>
              <a:rPr lang="en-SG" sz="1100" b="0" i="0" u="none" strike="noStrike" cap="none" dirty="0">
                <a:solidFill>
                  <a:srgbClr val="000000"/>
                </a:solidFill>
                <a:effectLst/>
                <a:latin typeface="Arial"/>
                <a:ea typeface="Arial"/>
                <a:cs typeface="Arial"/>
                <a:sym typeface="Arial"/>
              </a:rPr>
              <a:t> . And the overall range shifts by a step size after every fold of cross validation. After some experimenting, we found out that window size of 24, step size of 2 and horizon of 2 to be appropriate parameters for the cross validation. Sum of squared errors is used as the loss function for the cross validation.</a:t>
            </a:r>
            <a:endParaRPr lang="en-US" dirty="0"/>
          </a:p>
        </p:txBody>
      </p:sp>
    </p:spTree>
    <p:extLst>
      <p:ext uri="{BB962C8B-B14F-4D97-AF65-F5344CB8AC3E}">
        <p14:creationId xmlns:p14="http://schemas.microsoft.com/office/powerpoint/2010/main" val="3166012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SG" sz="1100" b="0" i="0" u="none" strike="noStrike" cap="none" dirty="0">
                <a:solidFill>
                  <a:srgbClr val="000000"/>
                </a:solidFill>
                <a:effectLst/>
                <a:latin typeface="Arial"/>
                <a:ea typeface="Arial"/>
                <a:cs typeface="Arial"/>
                <a:sym typeface="Arial"/>
              </a:rPr>
              <a:t>After performing a grid search like this for all possible values in the grid, we got (5,1,2) as the optimal pdq for the ARIMA model.</a:t>
            </a:r>
            <a:endParaRPr lang="en-SG" b="0" i="0" u="none" strike="noStrike" dirty="0">
              <a:solidFill>
                <a:srgbClr val="000000"/>
              </a:solidFill>
              <a:effectLst/>
            </a:endParaRPr>
          </a:p>
          <a:p>
            <a:br>
              <a:rPr lang="en-SG" dirty="0"/>
            </a:br>
            <a:br>
              <a:rPr lang="en-SG" dirty="0"/>
            </a:br>
            <a:endParaRPr lang="en-US" dirty="0"/>
          </a:p>
        </p:txBody>
      </p:sp>
    </p:spTree>
    <p:extLst>
      <p:ext uri="{BB962C8B-B14F-4D97-AF65-F5344CB8AC3E}">
        <p14:creationId xmlns:p14="http://schemas.microsoft.com/office/powerpoint/2010/main" val="112031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Next stop is building the model which is pretty simple.</a:t>
            </a:r>
            <a:endParaRPr dirty="0"/>
          </a:p>
        </p:txBody>
      </p:sp>
    </p:spTree>
    <p:extLst>
      <p:ext uri="{BB962C8B-B14F-4D97-AF65-F5344CB8AC3E}">
        <p14:creationId xmlns:p14="http://schemas.microsoft.com/office/powerpoint/2010/main" val="80511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So we just let ARIMA hammer our data with the given parameters, and we get our model.</a:t>
            </a:r>
            <a:endParaRPr lang="en-US" dirty="0"/>
          </a:p>
        </p:txBody>
      </p:sp>
    </p:spTree>
    <p:extLst>
      <p:ext uri="{BB962C8B-B14F-4D97-AF65-F5344CB8AC3E}">
        <p14:creationId xmlns:p14="http://schemas.microsoft.com/office/powerpoint/2010/main" val="2905422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We then blew the model up back to the original scale</a:t>
            </a:r>
            <a:endParaRPr dirty="0"/>
          </a:p>
        </p:txBody>
      </p:sp>
    </p:spTree>
    <p:extLst>
      <p:ext uri="{BB962C8B-B14F-4D97-AF65-F5344CB8AC3E}">
        <p14:creationId xmlns:p14="http://schemas.microsoft.com/office/powerpoint/2010/main" val="125347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cap="none" dirty="0">
                <a:solidFill>
                  <a:srgbClr val="000000"/>
                </a:solidFill>
                <a:effectLst/>
                <a:latin typeface="Arial"/>
                <a:ea typeface="Arial"/>
                <a:cs typeface="Arial"/>
                <a:sym typeface="Arial"/>
              </a:rPr>
              <a:t>and here is the plot of the actual premiums against our ARIMA model. As you can see, at the start it doesn’t look too good but that’s because ARIMA makes use of previous data to build a model but there is no previous data to begin with at the start. Moreover, I think the spike right here threw off the machine learning a bit. But it got better over time and at some point, we even got the actual values as the predicted values. The RMSE is also one of the lowest possible of all the models we tried.</a:t>
            </a:r>
            <a:endParaRPr lang="en-US" dirty="0"/>
          </a:p>
        </p:txBody>
      </p:sp>
    </p:spTree>
    <p:extLst>
      <p:ext uri="{BB962C8B-B14F-4D97-AF65-F5344CB8AC3E}">
        <p14:creationId xmlns:p14="http://schemas.microsoft.com/office/powerpoint/2010/main" val="2636020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SG" sz="1100" b="0" i="0" u="none" strike="noStrike" cap="none" dirty="0">
                <a:solidFill>
                  <a:srgbClr val="000000"/>
                </a:solidFill>
                <a:effectLst/>
                <a:latin typeface="Arial"/>
                <a:ea typeface="Arial"/>
                <a:cs typeface="Arial"/>
                <a:sym typeface="Arial"/>
              </a:rPr>
              <a:t>Using the ARIMA model, here are our predicted premiums for the month of April. And this is the result for the exercise on 7th of April. The second exercise will be conducted next week and you can see for yourself how close our prediction would be.</a:t>
            </a:r>
            <a:endParaRPr lang="en-SG" b="0" i="0" u="none" strike="noStrike" dirty="0">
              <a:solidFill>
                <a:srgbClr val="000000"/>
              </a:solidFill>
              <a:effectLst/>
            </a:endParaRPr>
          </a:p>
          <a:p>
            <a:br>
              <a:rPr lang="en-SG" dirty="0"/>
            </a:br>
            <a:br>
              <a:rPr lang="en-SG" dirty="0"/>
            </a:br>
            <a:endParaRPr lang="en-US" dirty="0"/>
          </a:p>
        </p:txBody>
      </p:sp>
    </p:spTree>
    <p:extLst>
      <p:ext uri="{BB962C8B-B14F-4D97-AF65-F5344CB8AC3E}">
        <p14:creationId xmlns:p14="http://schemas.microsoft.com/office/powerpoint/2010/main" val="3178024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sz="1100" b="0" i="0" u="none" strike="noStrike" cap="none" dirty="0">
                <a:solidFill>
                  <a:srgbClr val="000000"/>
                </a:solidFill>
                <a:effectLst/>
                <a:latin typeface="Arial"/>
                <a:ea typeface="Arial"/>
                <a:cs typeface="Arial"/>
                <a:sym typeface="Arial"/>
              </a:rPr>
              <a:t>The initial selling price of just the car alone is $19,741 but when you include all the additional expenses you need to incur when you own the car , it becomes $81,734. That is 4x (400%) more than what its initially sold for.</a:t>
            </a:r>
            <a:endParaRPr lang="en-US" dirty="0"/>
          </a:p>
        </p:txBody>
      </p:sp>
    </p:spTree>
    <p:extLst>
      <p:ext uri="{BB962C8B-B14F-4D97-AF65-F5344CB8AC3E}">
        <p14:creationId xmlns:p14="http://schemas.microsoft.com/office/powerpoint/2010/main" val="969670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27052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Before we end off, we have also identified certain areas that we can work on to further improve our project. We have considered trying out another time-series forecasting model called Facebook Prophet. Prophet is robust to shifts in the trend and typically handles outliers well. If we have the chance, we’ll try running our data through Facebook Prophet as well and see if it performs better than ARIMA. </a:t>
            </a:r>
          </a:p>
          <a:p>
            <a:pPr marL="0" lvl="0" indent="0" algn="l" rtl="0">
              <a:spcBef>
                <a:spcPts val="0"/>
              </a:spcBef>
              <a:spcAft>
                <a:spcPts val="0"/>
              </a:spcAft>
              <a:buNone/>
            </a:pPr>
            <a:endParaRPr lang="en-SG"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We are also aware that the quota and revalidation rate are factors that would affect the premium prices of our COE and we think a multivariate model with those factors would bring greater accuracy to our predictions. </a:t>
            </a:r>
          </a:p>
          <a:p>
            <a:pPr marL="0" lvl="0" indent="0" algn="l" rtl="0">
              <a:spcBef>
                <a:spcPts val="0"/>
              </a:spcBef>
              <a:spcAft>
                <a:spcPts val="0"/>
              </a:spcAft>
              <a:buNone/>
            </a:pPr>
            <a:endParaRPr lang="en-SG"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Lastly, with each users that follows our prediction, the bidding cut off price will fluctuate and if we can account for the changing bid premiums, it will bring greater accuracy to our predictions.</a:t>
            </a:r>
            <a:endParaRPr dirty="0"/>
          </a:p>
        </p:txBody>
      </p:sp>
    </p:spTree>
    <p:extLst>
      <p:ext uri="{BB962C8B-B14F-4D97-AF65-F5344CB8AC3E}">
        <p14:creationId xmlns:p14="http://schemas.microsoft.com/office/powerpoint/2010/main" val="298946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08bff67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08bff67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now with our ability to help you predict COE prices, you can go ahead and plan when to do a self-bid for a low COE premium to save some money on the already expensive car. Thank you for your time and attention!</a:t>
            </a:r>
          </a:p>
        </p:txBody>
      </p:sp>
    </p:spTree>
    <p:extLst>
      <p:ext uri="{BB962C8B-B14F-4D97-AF65-F5344CB8AC3E}">
        <p14:creationId xmlns:p14="http://schemas.microsoft.com/office/powerpoint/2010/main" val="202782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SG" sz="1100" b="0" i="0" u="none" strike="noStrike" cap="none" dirty="0">
                <a:solidFill>
                  <a:srgbClr val="000000"/>
                </a:solidFill>
                <a:effectLst/>
                <a:latin typeface="Arial"/>
                <a:ea typeface="Arial"/>
                <a:cs typeface="Arial"/>
                <a:sym typeface="Arial"/>
              </a:rPr>
              <a:t>So what are you actually paying for to own a car? Let’s take a look at the cost breakdown that led to you paying over $80,000 for a car. Open Market Value (OMV) is the actual selling price of the car while the exercise duty, additional registration fee, GST and COE are taxes imposed on buying a car. You can see that the Certificate of Entitlement (COE) costs about $36,000 and takes up 45% of the total cost of a car</a:t>
            </a:r>
            <a:endParaRPr lang="en-SG" b="0" i="0" u="none" strike="noStrike" dirty="0">
              <a:solidFill>
                <a:srgbClr val="000000"/>
              </a:solidFill>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And since our project is on predicting COE prices, I’d like to first share with you guys on how COE works to provide everyone with some context to our project, so that the data seems more meaningful.</a:t>
            </a:r>
            <a:endParaRPr dirty="0"/>
          </a:p>
        </p:txBody>
      </p:sp>
    </p:spTree>
    <p:extLst>
      <p:ext uri="{BB962C8B-B14F-4D97-AF65-F5344CB8AC3E}">
        <p14:creationId xmlns:p14="http://schemas.microsoft.com/office/powerpoint/2010/main" val="1726740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To get a COE, car buyers can either bid for it themselves or rely on a car dealer to bid it for them. Most people would rather choose to take up a dealer bid package to avoid the hassle of bidding for the COE on their own as they are not familiar with the bidding prices or the procedures to place the bid. </a:t>
            </a:r>
          </a:p>
          <a:p>
            <a:pPr marL="0" lvl="0" indent="0" algn="l" rtl="0">
              <a:spcBef>
                <a:spcPts val="0"/>
              </a:spcBef>
              <a:spcAft>
                <a:spcPts val="0"/>
              </a:spcAft>
              <a:buNone/>
            </a:pPr>
            <a:endParaRPr lang="en-SG"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However, the car dealers will only make a bid for your COE after you purchase your car and they’ll quote you higher prices for the COE to ensure you don’t fail the bid even if the price rises above expectations.</a:t>
            </a:r>
          </a:p>
        </p:txBody>
      </p:sp>
    </p:spTree>
    <p:extLst>
      <p:ext uri="{BB962C8B-B14F-4D97-AF65-F5344CB8AC3E}">
        <p14:creationId xmlns:p14="http://schemas.microsoft.com/office/powerpoint/2010/main" val="217912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SG" sz="1100" b="0" i="0" u="none" strike="noStrike" cap="none" dirty="0">
                <a:solidFill>
                  <a:srgbClr val="000000"/>
                </a:solidFill>
                <a:effectLst/>
                <a:latin typeface="Arial"/>
                <a:ea typeface="Arial"/>
                <a:cs typeface="Arial"/>
                <a:sym typeface="Arial"/>
              </a:rPr>
              <a:t>Now, this is how the bidding process works. Imagine that there is a quota of 3 COEs to be issued but there are 5 people bidding. Each person there makes their respective bid of $30,000 , $28,000 and so on. The bid works on an open bidding system so the current bids placed are available and accessible to the public. Once the bidding closes, the top 3 highest bidders will get the COE and they will pay the premium of the highest unsuccessful bid plus $1.</a:t>
            </a:r>
            <a:br>
              <a:rPr lang="en-SG" dirty="0"/>
            </a:br>
            <a:endParaRPr dirty="0"/>
          </a:p>
        </p:txBody>
      </p:sp>
    </p:spTree>
    <p:extLst>
      <p:ext uri="{BB962C8B-B14F-4D97-AF65-F5344CB8AC3E}">
        <p14:creationId xmlns:p14="http://schemas.microsoft.com/office/powerpoint/2010/main" val="242382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This means that the bid premium for this exercise is $28,001.</a:t>
            </a:r>
            <a:endParaRPr dirty="0"/>
          </a:p>
        </p:txBody>
      </p:sp>
    </p:spTree>
    <p:extLst>
      <p:ext uri="{BB962C8B-B14F-4D97-AF65-F5344CB8AC3E}">
        <p14:creationId xmlns:p14="http://schemas.microsoft.com/office/powerpoint/2010/main" val="207673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6cfe12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6cfe12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We chose to predict COE prices so that we can bring about greater convenience for car buyers to gauge the fluctuating COE prices and also allow them a chance at saving costs when they self-bid. Through these two gaps, we believe that we can make this a commissionable service where we</a:t>
            </a:r>
            <a:endParaRPr dirty="0"/>
          </a:p>
        </p:txBody>
      </p:sp>
    </p:spTree>
    <p:extLst>
      <p:ext uri="{BB962C8B-B14F-4D97-AF65-F5344CB8AC3E}">
        <p14:creationId xmlns:p14="http://schemas.microsoft.com/office/powerpoint/2010/main" val="7846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veryicon.com/icons/education-technology/big-data-risk-control-technology-intelligent/icon-big-data-cross-validation-1.html" TargetMode="External"/><Relationship Id="rId3" Type="http://schemas.openxmlformats.org/officeDocument/2006/relationships/hyperlink" Target="https://banner2.cleanpng.com/20190223/icg/kisspng-nw-innovation-resource-center-image-cartoon-animat-what-is-the-process-for-opening-a-trading-account-5c711ed1932850.2886581915509173296028.jpg" TargetMode="External"/><Relationship Id="rId7" Type="http://schemas.openxmlformats.org/officeDocument/2006/relationships/hyperlink" Target="https://icons8.com/icon/11355/grid" TargetMode="External"/><Relationship Id="rId2" Type="http://schemas.openxmlformats.org/officeDocument/2006/relationships/hyperlink" Target="https://cdn.motor1.com/images/mgl/EmBpM/s3/2020-toyota-corolla-sedan.jpg" TargetMode="External"/><Relationship Id="rId1" Type="http://schemas.openxmlformats.org/officeDocument/2006/relationships/slideLayout" Target="../slideLayouts/slideLayout2.xml"/><Relationship Id="rId6" Type="http://schemas.openxmlformats.org/officeDocument/2006/relationships/hyperlink" Target="https://datamall.lta.gov.sg/content/datamall/en/static-data.html" TargetMode="External"/><Relationship Id="rId5" Type="http://schemas.openxmlformats.org/officeDocument/2006/relationships/hyperlink" Target="https://wiki.sg/p/Buying_a_car_in_Singapore" TargetMode="External"/><Relationship Id="rId4" Type="http://schemas.openxmlformats.org/officeDocument/2006/relationships/hyperlink" Target="https://png.pngtree.com/png-vector/20190119/ourmid/pngtree-gesture-cartoon-cartoon-cartoon-man-png-image_476299.jpg" TargetMode="External"/><Relationship Id="rId9" Type="http://schemas.openxmlformats.org/officeDocument/2006/relationships/hyperlink" Target="https://www.unrankedsmurfs.com/blog/lol-season-9-start"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10.wdp"/><Relationship Id="rId4" Type="http://schemas.microsoft.com/office/2007/relationships/hdphoto" Target="../media/hdphoto2.wdp"/><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Predicting COE</a:t>
            </a:r>
            <a:endParaRPr dirty="0"/>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r>
              <a:rPr lang="en" dirty="0"/>
              <a:t>Joel Tan, Goh Peng </a:t>
            </a:r>
            <a:r>
              <a:rPr lang="en" dirty="0" err="1"/>
              <a:t>Aik</a:t>
            </a:r>
            <a:r>
              <a:rPr lang="en" dirty="0"/>
              <a:t>, </a:t>
            </a:r>
            <a:r>
              <a:rPr lang="en" dirty="0" err="1"/>
              <a:t>Khant</a:t>
            </a:r>
            <a:r>
              <a:rPr lang="en" dirty="0"/>
              <a:t> </a:t>
            </a:r>
            <a:r>
              <a:rPr lang="en" dirty="0" err="1"/>
              <a:t>Nyi</a:t>
            </a:r>
            <a:r>
              <a:rPr lang="en" dirty="0"/>
              <a:t> </a:t>
            </a:r>
            <a:r>
              <a:rPr lang="en" dirty="0" err="1"/>
              <a:t>Nyi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Business Case</a:t>
            </a:r>
            <a:endParaRPr dirty="0"/>
          </a:p>
        </p:txBody>
      </p:sp>
      <p:grpSp>
        <p:nvGrpSpPr>
          <p:cNvPr id="4" name="Group 3">
            <a:extLst>
              <a:ext uri="{FF2B5EF4-FFF2-40B4-BE49-F238E27FC236}">
                <a16:creationId xmlns:a16="http://schemas.microsoft.com/office/drawing/2014/main" id="{81F7B77E-5511-B84A-9A67-B5751C62F008}"/>
              </a:ext>
            </a:extLst>
          </p:cNvPr>
          <p:cNvGrpSpPr/>
          <p:nvPr/>
        </p:nvGrpSpPr>
        <p:grpSpPr>
          <a:xfrm>
            <a:off x="2295769" y="760508"/>
            <a:ext cx="4552462" cy="774954"/>
            <a:chOff x="1165432" y="3505117"/>
            <a:chExt cx="4552462" cy="774954"/>
          </a:xfrm>
        </p:grpSpPr>
        <p:grpSp>
          <p:nvGrpSpPr>
            <p:cNvPr id="16" name="Group 15">
              <a:extLst>
                <a:ext uri="{FF2B5EF4-FFF2-40B4-BE49-F238E27FC236}">
                  <a16:creationId xmlns:a16="http://schemas.microsoft.com/office/drawing/2014/main" id="{40E6CBC3-A64F-4E49-A3A2-AEEB56733DBA}"/>
                </a:ext>
              </a:extLst>
            </p:cNvPr>
            <p:cNvGrpSpPr/>
            <p:nvPr/>
          </p:nvGrpSpPr>
          <p:grpSpPr>
            <a:xfrm>
              <a:off x="1165432" y="3505117"/>
              <a:ext cx="994285" cy="774954"/>
              <a:chOff x="3924978" y="3102608"/>
              <a:chExt cx="2490184" cy="1940870"/>
            </a:xfrm>
          </p:grpSpPr>
          <p:sp>
            <p:nvSpPr>
              <p:cNvPr id="15" name="Freeform 14">
                <a:extLst>
                  <a:ext uri="{FF2B5EF4-FFF2-40B4-BE49-F238E27FC236}">
                    <a16:creationId xmlns:a16="http://schemas.microsoft.com/office/drawing/2014/main" id="{4BB28A4A-A75A-5A44-B933-409ADC606C9C}"/>
                  </a:ext>
                </a:extLst>
              </p:cNvPr>
              <p:cNvSpPr/>
              <p:nvPr/>
            </p:nvSpPr>
            <p:spPr>
              <a:xfrm>
                <a:off x="4444678" y="3426106"/>
                <a:ext cx="1504709" cy="1296365"/>
              </a:xfrm>
              <a:custGeom>
                <a:avLst/>
                <a:gdLst>
                  <a:gd name="connsiteX0" fmla="*/ 312517 w 1504709"/>
                  <a:gd name="connsiteY0" fmla="*/ 69448 h 1296365"/>
                  <a:gd name="connsiteX1" fmla="*/ 0 w 1504709"/>
                  <a:gd name="connsiteY1" fmla="*/ 555585 h 1296365"/>
                  <a:gd name="connsiteX2" fmla="*/ 81023 w 1504709"/>
                  <a:gd name="connsiteY2" fmla="*/ 949124 h 1296365"/>
                  <a:gd name="connsiteX3" fmla="*/ 462988 w 1504709"/>
                  <a:gd name="connsiteY3" fmla="*/ 1203767 h 1296365"/>
                  <a:gd name="connsiteX4" fmla="*/ 902826 w 1504709"/>
                  <a:gd name="connsiteY4" fmla="*/ 1296365 h 1296365"/>
                  <a:gd name="connsiteX5" fmla="*/ 1504709 w 1504709"/>
                  <a:gd name="connsiteY5" fmla="*/ 694481 h 1296365"/>
                  <a:gd name="connsiteX6" fmla="*/ 1226917 w 1504709"/>
                  <a:gd name="connsiteY6" fmla="*/ 69448 h 1296365"/>
                  <a:gd name="connsiteX7" fmla="*/ 405114 w 1504709"/>
                  <a:gd name="connsiteY7" fmla="*/ 0 h 1296365"/>
                  <a:gd name="connsiteX8" fmla="*/ 312517 w 1504709"/>
                  <a:gd name="connsiteY8" fmla="*/ 69448 h 12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709" h="1296365">
                    <a:moveTo>
                      <a:pt x="312517" y="69448"/>
                    </a:moveTo>
                    <a:lnTo>
                      <a:pt x="0" y="555585"/>
                    </a:lnTo>
                    <a:lnTo>
                      <a:pt x="81023" y="949124"/>
                    </a:lnTo>
                    <a:lnTo>
                      <a:pt x="462988" y="1203767"/>
                    </a:lnTo>
                    <a:lnTo>
                      <a:pt x="902826" y="1296365"/>
                    </a:lnTo>
                    <a:lnTo>
                      <a:pt x="1504709" y="694481"/>
                    </a:lnTo>
                    <a:lnTo>
                      <a:pt x="1226917" y="69448"/>
                    </a:lnTo>
                    <a:lnTo>
                      <a:pt x="405114" y="0"/>
                    </a:lnTo>
                    <a:lnTo>
                      <a:pt x="312517" y="694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White New Business Icon #2980600 - Free #1221858 - PNG Images - PNGio">
                <a:extLst>
                  <a:ext uri="{FF2B5EF4-FFF2-40B4-BE49-F238E27FC236}">
                    <a16:creationId xmlns:a16="http://schemas.microsoft.com/office/drawing/2014/main" id="{41501F36-1328-5D4C-930D-105FF3C862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24978" y="3102608"/>
                <a:ext cx="2490184" cy="194087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4D9BE414-B9A3-8B42-A569-DE8580960C2B}"/>
                </a:ext>
              </a:extLst>
            </p:cNvPr>
            <p:cNvSpPr txBox="1"/>
            <p:nvPr/>
          </p:nvSpPr>
          <p:spPr>
            <a:xfrm>
              <a:off x="2110545" y="3641736"/>
              <a:ext cx="3607349" cy="461665"/>
            </a:xfrm>
            <a:prstGeom prst="rect">
              <a:avLst/>
            </a:prstGeom>
            <a:noFill/>
          </p:spPr>
          <p:txBody>
            <a:bodyPr wrap="square" rtlCol="0">
              <a:spAutoFit/>
            </a:bodyPr>
            <a:lstStyle/>
            <a:p>
              <a:pPr>
                <a:buClr>
                  <a:schemeClr val="bg1"/>
                </a:buClr>
              </a:pPr>
              <a:r>
                <a:rPr lang="en-US" sz="2400" dirty="0">
                  <a:solidFill>
                    <a:schemeClr val="bg1"/>
                  </a:solidFill>
                </a:rPr>
                <a:t>Commissionable Service</a:t>
              </a:r>
            </a:p>
          </p:txBody>
        </p:sp>
      </p:grpSp>
      <p:sp>
        <p:nvSpPr>
          <p:cNvPr id="17" name="TextBox 16">
            <a:extLst>
              <a:ext uri="{FF2B5EF4-FFF2-40B4-BE49-F238E27FC236}">
                <a16:creationId xmlns:a16="http://schemas.microsoft.com/office/drawing/2014/main" id="{1F7D4EBB-A0D9-0545-BAE6-2406F68F5173}"/>
              </a:ext>
            </a:extLst>
          </p:cNvPr>
          <p:cNvSpPr txBox="1"/>
          <p:nvPr/>
        </p:nvSpPr>
        <p:spPr>
          <a:xfrm>
            <a:off x="1503777" y="2408216"/>
            <a:ext cx="7081557" cy="1569660"/>
          </a:xfrm>
          <a:prstGeom prst="rect">
            <a:avLst/>
          </a:prstGeom>
          <a:solidFill>
            <a:srgbClr val="1A212C">
              <a:alpha val="71000"/>
            </a:srgbClr>
          </a:solidFill>
        </p:spPr>
        <p:txBody>
          <a:bodyPr wrap="square" rtlCol="0">
            <a:spAutoFit/>
          </a:bodyPr>
          <a:lstStyle/>
          <a:p>
            <a:pPr algn="ctr"/>
            <a:r>
              <a:rPr lang="en-US" sz="3200" dirty="0">
                <a:solidFill>
                  <a:schemeClr val="bg1"/>
                </a:solidFill>
              </a:rPr>
              <a:t>We’ll take a 5% commission fee of the COE premium when users bid with our predictions</a:t>
            </a:r>
          </a:p>
        </p:txBody>
      </p:sp>
    </p:spTree>
    <p:extLst>
      <p:ext uri="{BB962C8B-B14F-4D97-AF65-F5344CB8AC3E}">
        <p14:creationId xmlns:p14="http://schemas.microsoft.com/office/powerpoint/2010/main" val="149879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How do we predict COE Prices?</a:t>
            </a:r>
            <a:endParaRPr dirty="0"/>
          </a:p>
        </p:txBody>
      </p:sp>
      <p:pic>
        <p:nvPicPr>
          <p:cNvPr id="5" name="Picture 4" descr="Table&#10;&#10;Description automatically generated">
            <a:extLst>
              <a:ext uri="{FF2B5EF4-FFF2-40B4-BE49-F238E27FC236}">
                <a16:creationId xmlns:a16="http://schemas.microsoft.com/office/drawing/2014/main" id="{D0E54A88-B4B7-A245-AF87-5C4C9C41F2A2}"/>
              </a:ext>
            </a:extLst>
          </p:cNvPr>
          <p:cNvPicPr>
            <a:picLocks noChangeAspect="1"/>
          </p:cNvPicPr>
          <p:nvPr/>
        </p:nvPicPr>
        <p:blipFill>
          <a:blip r:embed="rId3"/>
          <a:stretch>
            <a:fillRect/>
          </a:stretch>
        </p:blipFill>
        <p:spPr>
          <a:xfrm>
            <a:off x="1535795" y="760508"/>
            <a:ext cx="6441813" cy="4129078"/>
          </a:xfrm>
          <a:prstGeom prst="rect">
            <a:avLst/>
          </a:prstGeom>
        </p:spPr>
      </p:pic>
      <p:sp>
        <p:nvSpPr>
          <p:cNvPr id="19" name="Rectangle 18">
            <a:extLst>
              <a:ext uri="{FF2B5EF4-FFF2-40B4-BE49-F238E27FC236}">
                <a16:creationId xmlns:a16="http://schemas.microsoft.com/office/drawing/2014/main" id="{9098A6B2-2672-7E4A-BEF8-8BD495EC99EA}"/>
              </a:ext>
            </a:extLst>
          </p:cNvPr>
          <p:cNvSpPr/>
          <p:nvPr/>
        </p:nvSpPr>
        <p:spPr>
          <a:xfrm>
            <a:off x="2801074" y="760507"/>
            <a:ext cx="879676" cy="375361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1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extLst>
              <p:ext uri="{D42A27DB-BD31-4B8C-83A1-F6EECF244321}">
                <p14:modId xmlns:p14="http://schemas.microsoft.com/office/powerpoint/2010/main" val="2418642587"/>
              </p:ext>
            </p:extLst>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683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extLst>
              <p:ext uri="{D42A27DB-BD31-4B8C-83A1-F6EECF244321}">
                <p14:modId xmlns:p14="http://schemas.microsoft.com/office/powerpoint/2010/main" val="3244547650"/>
              </p:ext>
            </p:extLst>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259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6CB6C3A6-1167-3349-9712-90AC28FD97AA}"/>
              </a:ext>
            </a:extLst>
          </p:cNvPr>
          <p:cNvPicPr>
            <a:picLocks noChangeAspect="1"/>
          </p:cNvPicPr>
          <p:nvPr/>
        </p:nvPicPr>
        <p:blipFill>
          <a:blip r:embed="rId3"/>
          <a:stretch>
            <a:fillRect/>
          </a:stretch>
        </p:blipFill>
        <p:spPr>
          <a:xfrm>
            <a:off x="779471" y="1419121"/>
            <a:ext cx="7856960" cy="3272400"/>
          </a:xfrm>
          <a:prstGeom prst="rect">
            <a:avLst/>
          </a:prstGeom>
        </p:spPr>
      </p:pic>
      <p:sp>
        <p:nvSpPr>
          <p:cNvPr id="5" name="Rectangle 4">
            <a:extLst>
              <a:ext uri="{FF2B5EF4-FFF2-40B4-BE49-F238E27FC236}">
                <a16:creationId xmlns:a16="http://schemas.microsoft.com/office/drawing/2014/main" id="{B1CAE6CE-519C-5345-85CC-7445D03922E8}"/>
              </a:ext>
            </a:extLst>
          </p:cNvPr>
          <p:cNvSpPr/>
          <p:nvPr/>
        </p:nvSpPr>
        <p:spPr>
          <a:xfrm>
            <a:off x="6852216" y="1579548"/>
            <a:ext cx="1701478" cy="2858946"/>
          </a:xfrm>
          <a:prstGeom prst="rect">
            <a:avLst/>
          </a:prstGeom>
          <a:solidFill>
            <a:schemeClr val="bg1">
              <a:lumMod val="65000"/>
              <a:alpha val="3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61;p17">
            <a:extLst>
              <a:ext uri="{FF2B5EF4-FFF2-40B4-BE49-F238E27FC236}">
                <a16:creationId xmlns:a16="http://schemas.microsoft.com/office/drawing/2014/main" id="{4DD39054-BFD0-7448-B0B5-412340A7B9D7}"/>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Exploratory Data Analysis</a:t>
            </a:r>
            <a:endParaRPr dirty="0"/>
          </a:p>
        </p:txBody>
      </p:sp>
      <p:cxnSp>
        <p:nvCxnSpPr>
          <p:cNvPr id="23" name="Straight Connector 22">
            <a:extLst>
              <a:ext uri="{FF2B5EF4-FFF2-40B4-BE49-F238E27FC236}">
                <a16:creationId xmlns:a16="http://schemas.microsoft.com/office/drawing/2014/main" id="{81072233-46CE-B547-A14C-D29A6607EDDA}"/>
              </a:ext>
            </a:extLst>
          </p:cNvPr>
          <p:cNvCxnSpPr/>
          <p:nvPr/>
        </p:nvCxnSpPr>
        <p:spPr>
          <a:xfrm>
            <a:off x="5661948" y="1574157"/>
            <a:ext cx="0" cy="2858946"/>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F9A40976-5F0D-174E-8763-9F1A9CB84F13}"/>
              </a:ext>
            </a:extLst>
          </p:cNvPr>
          <p:cNvSpPr/>
          <p:nvPr/>
        </p:nvSpPr>
        <p:spPr>
          <a:xfrm>
            <a:off x="3252493" y="1585732"/>
            <a:ext cx="312510" cy="285894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31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63BB5C24-EA52-CF4F-A2B7-2375FD66AEAA}"/>
              </a:ext>
            </a:extLst>
          </p:cNvPr>
          <p:cNvPicPr>
            <a:picLocks noChangeAspect="1"/>
          </p:cNvPicPr>
          <p:nvPr/>
        </p:nvPicPr>
        <p:blipFill>
          <a:blip r:embed="rId3"/>
          <a:stretch>
            <a:fillRect/>
          </a:stretch>
        </p:blipFill>
        <p:spPr>
          <a:xfrm>
            <a:off x="1009318" y="1433608"/>
            <a:ext cx="7636971" cy="3176232"/>
          </a:xfrm>
          <a:prstGeom prst="rect">
            <a:avLst/>
          </a:prstGeom>
          <a:ln>
            <a:noFill/>
          </a:ln>
        </p:spPr>
      </p:pic>
      <p:sp>
        <p:nvSpPr>
          <p:cNvPr id="13" name="Google Shape;161;p17">
            <a:extLst>
              <a:ext uri="{FF2B5EF4-FFF2-40B4-BE49-F238E27FC236}">
                <a16:creationId xmlns:a16="http://schemas.microsoft.com/office/drawing/2014/main" id="{BDE886AB-D24F-0D43-BF06-970F78F0567B}"/>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Exploratory Data Analysis</a:t>
            </a:r>
          </a:p>
        </p:txBody>
      </p:sp>
      <p:sp>
        <p:nvSpPr>
          <p:cNvPr id="15" name="Rectangle 14">
            <a:extLst>
              <a:ext uri="{FF2B5EF4-FFF2-40B4-BE49-F238E27FC236}">
                <a16:creationId xmlns:a16="http://schemas.microsoft.com/office/drawing/2014/main" id="{7AE27AFE-6119-3841-8984-6ECDB505BD70}"/>
              </a:ext>
            </a:extLst>
          </p:cNvPr>
          <p:cNvSpPr/>
          <p:nvPr/>
        </p:nvSpPr>
        <p:spPr>
          <a:xfrm>
            <a:off x="1435261" y="1585732"/>
            <a:ext cx="7118430" cy="2766349"/>
          </a:xfrm>
          <a:prstGeom prst="rect">
            <a:avLst/>
          </a:prstGeom>
          <a:solidFill>
            <a:schemeClr val="bg1">
              <a:lumMod val="65000"/>
              <a:alpha val="3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16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Forecasting Model</a:t>
            </a:r>
            <a:endParaRPr dirty="0"/>
          </a:p>
        </p:txBody>
      </p:sp>
      <p:grpSp>
        <p:nvGrpSpPr>
          <p:cNvPr id="20" name="Group 19">
            <a:extLst>
              <a:ext uri="{FF2B5EF4-FFF2-40B4-BE49-F238E27FC236}">
                <a16:creationId xmlns:a16="http://schemas.microsoft.com/office/drawing/2014/main" id="{EFEE22E3-1154-9B42-B31C-97253381A504}"/>
              </a:ext>
            </a:extLst>
          </p:cNvPr>
          <p:cNvGrpSpPr/>
          <p:nvPr/>
        </p:nvGrpSpPr>
        <p:grpSpPr>
          <a:xfrm>
            <a:off x="2768325" y="844953"/>
            <a:ext cx="3607349" cy="960698"/>
            <a:chOff x="2768325" y="844953"/>
            <a:chExt cx="3607349" cy="960698"/>
          </a:xfrm>
        </p:grpSpPr>
        <p:sp>
          <p:nvSpPr>
            <p:cNvPr id="24" name="TextBox 23">
              <a:extLst>
                <a:ext uri="{FF2B5EF4-FFF2-40B4-BE49-F238E27FC236}">
                  <a16:creationId xmlns:a16="http://schemas.microsoft.com/office/drawing/2014/main" id="{4D9BE414-B9A3-8B42-A569-DE8580960C2B}"/>
                </a:ext>
              </a:extLst>
            </p:cNvPr>
            <p:cNvSpPr txBox="1"/>
            <p:nvPr/>
          </p:nvSpPr>
          <p:spPr>
            <a:xfrm>
              <a:off x="2768325" y="920277"/>
              <a:ext cx="3607349" cy="769441"/>
            </a:xfrm>
            <a:prstGeom prst="rect">
              <a:avLst/>
            </a:prstGeom>
            <a:noFill/>
            <a:ln>
              <a:solidFill>
                <a:schemeClr val="tx1"/>
              </a:solidFill>
            </a:ln>
          </p:spPr>
          <p:txBody>
            <a:bodyPr wrap="square" rtlCol="0">
              <a:spAutoFit/>
            </a:bodyPr>
            <a:lstStyle/>
            <a:p>
              <a:pPr algn="ctr">
                <a:buClr>
                  <a:schemeClr val="bg1"/>
                </a:buClr>
              </a:pPr>
              <a:r>
                <a:rPr lang="en-US" sz="4400" b="1" dirty="0">
                  <a:solidFill>
                    <a:schemeClr val="bg1"/>
                  </a:solidFill>
                </a:rPr>
                <a:t>A R I M A </a:t>
              </a:r>
            </a:p>
          </p:txBody>
        </p:sp>
        <p:sp>
          <p:nvSpPr>
            <p:cNvPr id="2" name="Rectangle 1">
              <a:extLst>
                <a:ext uri="{FF2B5EF4-FFF2-40B4-BE49-F238E27FC236}">
                  <a16:creationId xmlns:a16="http://schemas.microsoft.com/office/drawing/2014/main" id="{3A9D67E4-A028-A04B-A426-3EA9524438E1}"/>
                </a:ext>
              </a:extLst>
            </p:cNvPr>
            <p:cNvSpPr/>
            <p:nvPr/>
          </p:nvSpPr>
          <p:spPr>
            <a:xfrm>
              <a:off x="3217762" y="856527"/>
              <a:ext cx="1169044" cy="949124"/>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F8C551C-EB5B-254F-93BD-72C58E1593FD}"/>
                </a:ext>
              </a:extLst>
            </p:cNvPr>
            <p:cNvSpPr/>
            <p:nvPr/>
          </p:nvSpPr>
          <p:spPr>
            <a:xfrm>
              <a:off x="4757191" y="844953"/>
              <a:ext cx="1169044" cy="949124"/>
            </a:xfrm>
            <a:prstGeom prst="rect">
              <a:avLst/>
            </a:prstGeom>
            <a:noFill/>
            <a:ln w="190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1C75D342-04AF-D940-A53D-E81F95595D95}"/>
                </a:ext>
              </a:extLst>
            </p:cNvPr>
            <p:cNvSpPr/>
            <p:nvPr/>
          </p:nvSpPr>
          <p:spPr>
            <a:xfrm>
              <a:off x="4408988" y="856527"/>
              <a:ext cx="326021" cy="94912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83FB02A6-F388-EF45-A9EA-0B5895CBFA60}"/>
              </a:ext>
            </a:extLst>
          </p:cNvPr>
          <p:cNvCxnSpPr>
            <a:cxnSpLocks/>
          </p:cNvCxnSpPr>
          <p:nvPr/>
        </p:nvCxnSpPr>
        <p:spPr>
          <a:xfrm flipH="1">
            <a:off x="2326995" y="1689718"/>
            <a:ext cx="1481076" cy="11808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AFCBA5-8049-814F-8F63-73EE328457D3}"/>
              </a:ext>
            </a:extLst>
          </p:cNvPr>
          <p:cNvCxnSpPr>
            <a:cxnSpLocks/>
          </p:cNvCxnSpPr>
          <p:nvPr/>
        </p:nvCxnSpPr>
        <p:spPr>
          <a:xfrm>
            <a:off x="4571999" y="1689718"/>
            <a:ext cx="0" cy="1470171"/>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742C18-03F8-7845-BBAA-61A7C24EE182}"/>
              </a:ext>
            </a:extLst>
          </p:cNvPr>
          <p:cNvCxnSpPr>
            <a:cxnSpLocks/>
          </p:cNvCxnSpPr>
          <p:nvPr/>
        </p:nvCxnSpPr>
        <p:spPr>
          <a:xfrm>
            <a:off x="5341713" y="1689717"/>
            <a:ext cx="1404346" cy="126341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FE2FADC-2E17-D141-B49E-CBD349CA7F73}"/>
              </a:ext>
            </a:extLst>
          </p:cNvPr>
          <p:cNvSpPr txBox="1"/>
          <p:nvPr/>
        </p:nvSpPr>
        <p:spPr>
          <a:xfrm>
            <a:off x="0" y="2913878"/>
            <a:ext cx="3607349" cy="2123658"/>
          </a:xfrm>
          <a:prstGeom prst="rect">
            <a:avLst/>
          </a:prstGeom>
          <a:noFill/>
          <a:ln>
            <a:solidFill>
              <a:schemeClr val="tx1"/>
            </a:solidFill>
          </a:ln>
        </p:spPr>
        <p:txBody>
          <a:bodyPr wrap="square" rtlCol="0">
            <a:spAutoFit/>
          </a:bodyPr>
          <a:lstStyle/>
          <a:p>
            <a:pPr algn="ctr">
              <a:buClr>
                <a:schemeClr val="bg1"/>
              </a:buClr>
            </a:pPr>
            <a:r>
              <a:rPr lang="en-US" sz="4400" b="1" dirty="0">
                <a:solidFill>
                  <a:schemeClr val="bg1"/>
                </a:solidFill>
              </a:rPr>
              <a:t>Auto Regressive</a:t>
            </a:r>
          </a:p>
          <a:p>
            <a:pPr algn="ctr">
              <a:buClr>
                <a:schemeClr val="bg1"/>
              </a:buClr>
            </a:pPr>
            <a:r>
              <a:rPr lang="en-US" sz="4400" b="1" dirty="0">
                <a:solidFill>
                  <a:schemeClr val="bg1"/>
                </a:solidFill>
              </a:rPr>
              <a:t>(p)</a:t>
            </a:r>
          </a:p>
        </p:txBody>
      </p:sp>
      <p:sp>
        <p:nvSpPr>
          <p:cNvPr id="26" name="TextBox 25">
            <a:extLst>
              <a:ext uri="{FF2B5EF4-FFF2-40B4-BE49-F238E27FC236}">
                <a16:creationId xmlns:a16="http://schemas.microsoft.com/office/drawing/2014/main" id="{4251EB12-3805-E144-83D4-FFEBB5C6EDDC}"/>
              </a:ext>
            </a:extLst>
          </p:cNvPr>
          <p:cNvSpPr txBox="1"/>
          <p:nvPr/>
        </p:nvSpPr>
        <p:spPr>
          <a:xfrm>
            <a:off x="2768325" y="2964703"/>
            <a:ext cx="3607349" cy="1446550"/>
          </a:xfrm>
          <a:prstGeom prst="rect">
            <a:avLst/>
          </a:prstGeom>
          <a:noFill/>
          <a:ln>
            <a:solidFill>
              <a:schemeClr val="tx1"/>
            </a:solidFill>
          </a:ln>
        </p:spPr>
        <p:txBody>
          <a:bodyPr wrap="square" rtlCol="0">
            <a:spAutoFit/>
          </a:bodyPr>
          <a:lstStyle/>
          <a:p>
            <a:pPr algn="ctr">
              <a:buClr>
                <a:schemeClr val="bg1"/>
              </a:buClr>
            </a:pPr>
            <a:r>
              <a:rPr lang="en-US" sz="4400" b="1" dirty="0">
                <a:solidFill>
                  <a:schemeClr val="bg1"/>
                </a:solidFill>
              </a:rPr>
              <a:t>Integrated</a:t>
            </a:r>
          </a:p>
          <a:p>
            <a:pPr algn="ctr">
              <a:buClr>
                <a:schemeClr val="bg1"/>
              </a:buClr>
            </a:pPr>
            <a:r>
              <a:rPr lang="en-US" sz="4400" b="1" dirty="0">
                <a:solidFill>
                  <a:schemeClr val="bg1"/>
                </a:solidFill>
              </a:rPr>
              <a:t>(d)</a:t>
            </a:r>
          </a:p>
        </p:txBody>
      </p:sp>
      <p:sp>
        <p:nvSpPr>
          <p:cNvPr id="27" name="TextBox 26">
            <a:extLst>
              <a:ext uri="{FF2B5EF4-FFF2-40B4-BE49-F238E27FC236}">
                <a16:creationId xmlns:a16="http://schemas.microsoft.com/office/drawing/2014/main" id="{EC05733C-FEA2-8E46-B516-0E834B2EC63D}"/>
              </a:ext>
            </a:extLst>
          </p:cNvPr>
          <p:cNvSpPr txBox="1"/>
          <p:nvPr/>
        </p:nvSpPr>
        <p:spPr>
          <a:xfrm>
            <a:off x="5926235" y="2913878"/>
            <a:ext cx="3607349" cy="2123658"/>
          </a:xfrm>
          <a:prstGeom prst="rect">
            <a:avLst/>
          </a:prstGeom>
          <a:noFill/>
          <a:ln>
            <a:solidFill>
              <a:schemeClr val="tx1"/>
            </a:solidFill>
          </a:ln>
        </p:spPr>
        <p:txBody>
          <a:bodyPr wrap="square" rtlCol="0">
            <a:spAutoFit/>
          </a:bodyPr>
          <a:lstStyle/>
          <a:p>
            <a:pPr algn="ctr">
              <a:buClr>
                <a:schemeClr val="bg1"/>
              </a:buClr>
            </a:pPr>
            <a:r>
              <a:rPr lang="en-US" sz="4400" b="1" dirty="0">
                <a:solidFill>
                  <a:schemeClr val="bg1"/>
                </a:solidFill>
              </a:rPr>
              <a:t>Moving Average</a:t>
            </a:r>
          </a:p>
          <a:p>
            <a:pPr algn="ctr">
              <a:buClr>
                <a:schemeClr val="bg1"/>
              </a:buClr>
            </a:pPr>
            <a:r>
              <a:rPr lang="en-US" sz="4400" b="1" dirty="0">
                <a:solidFill>
                  <a:schemeClr val="bg1"/>
                </a:solidFill>
              </a:rPr>
              <a:t>(q)</a:t>
            </a:r>
          </a:p>
        </p:txBody>
      </p:sp>
    </p:spTree>
    <p:extLst>
      <p:ext uri="{BB962C8B-B14F-4D97-AF65-F5344CB8AC3E}">
        <p14:creationId xmlns:p14="http://schemas.microsoft.com/office/powerpoint/2010/main" val="2806103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extLst>
              <p:ext uri="{D42A27DB-BD31-4B8C-83A1-F6EECF244321}">
                <p14:modId xmlns:p14="http://schemas.microsoft.com/office/powerpoint/2010/main" val="3539815227"/>
              </p:ext>
            </p:extLst>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740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err="1"/>
              <a:t>Stationarise</a:t>
            </a:r>
            <a:r>
              <a:rPr lang="en-US" dirty="0"/>
              <a:t> the Series</a:t>
            </a:r>
          </a:p>
        </p:txBody>
      </p:sp>
      <p:grpSp>
        <p:nvGrpSpPr>
          <p:cNvPr id="9" name="Group 8">
            <a:extLst>
              <a:ext uri="{FF2B5EF4-FFF2-40B4-BE49-F238E27FC236}">
                <a16:creationId xmlns:a16="http://schemas.microsoft.com/office/drawing/2014/main" id="{FB07D169-08DF-B146-B360-DEE48D58FBF0}"/>
              </a:ext>
            </a:extLst>
          </p:cNvPr>
          <p:cNvGrpSpPr/>
          <p:nvPr/>
        </p:nvGrpSpPr>
        <p:grpSpPr>
          <a:xfrm>
            <a:off x="1450423" y="760508"/>
            <a:ext cx="3749234" cy="4193456"/>
            <a:chOff x="2607891" y="760508"/>
            <a:chExt cx="3749234" cy="4193456"/>
          </a:xfrm>
        </p:grpSpPr>
        <p:pic>
          <p:nvPicPr>
            <p:cNvPr id="5" name="Picture 4" descr="Letter&#10;&#10;Description automatically generated">
              <a:extLst>
                <a:ext uri="{FF2B5EF4-FFF2-40B4-BE49-F238E27FC236}">
                  <a16:creationId xmlns:a16="http://schemas.microsoft.com/office/drawing/2014/main" id="{BA73F296-6C36-154E-9B57-66CF75809E57}"/>
                </a:ext>
              </a:extLst>
            </p:cNvPr>
            <p:cNvPicPr>
              <a:picLocks noChangeAspect="1"/>
            </p:cNvPicPr>
            <p:nvPr/>
          </p:nvPicPr>
          <p:blipFill>
            <a:blip r:embed="rId3"/>
            <a:stretch>
              <a:fillRect/>
            </a:stretch>
          </p:blipFill>
          <p:spPr>
            <a:xfrm>
              <a:off x="2607891" y="760508"/>
              <a:ext cx="3749234" cy="4193456"/>
            </a:xfrm>
            <a:prstGeom prst="rect">
              <a:avLst/>
            </a:prstGeom>
          </p:spPr>
        </p:pic>
        <p:sp>
          <p:nvSpPr>
            <p:cNvPr id="8" name="Rectangle 7">
              <a:extLst>
                <a:ext uri="{FF2B5EF4-FFF2-40B4-BE49-F238E27FC236}">
                  <a16:creationId xmlns:a16="http://schemas.microsoft.com/office/drawing/2014/main" id="{D79629F2-291E-F443-8A28-AA291842AB95}"/>
                </a:ext>
              </a:extLst>
            </p:cNvPr>
            <p:cNvSpPr/>
            <p:nvPr/>
          </p:nvSpPr>
          <p:spPr>
            <a:xfrm>
              <a:off x="2673752" y="3761772"/>
              <a:ext cx="3321934" cy="150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559B3BD0-9613-9F40-9B14-B3189702F54B}"/>
              </a:ext>
            </a:extLst>
          </p:cNvPr>
          <p:cNvCxnSpPr/>
          <p:nvPr/>
        </p:nvCxnSpPr>
        <p:spPr>
          <a:xfrm flipV="1">
            <a:off x="4780344" y="3102015"/>
            <a:ext cx="1273215" cy="740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5E50DD-D000-5745-834A-64B6B121CA4D}"/>
              </a:ext>
            </a:extLst>
          </p:cNvPr>
          <p:cNvSpPr txBox="1"/>
          <p:nvPr/>
        </p:nvSpPr>
        <p:spPr>
          <a:xfrm>
            <a:off x="6053559" y="2499019"/>
            <a:ext cx="2913233" cy="1200329"/>
          </a:xfrm>
          <a:prstGeom prst="rect">
            <a:avLst/>
          </a:prstGeom>
          <a:noFill/>
        </p:spPr>
        <p:txBody>
          <a:bodyPr wrap="square" rtlCol="0">
            <a:spAutoFit/>
          </a:bodyPr>
          <a:lstStyle/>
          <a:p>
            <a:pPr>
              <a:buClr>
                <a:schemeClr val="bg1"/>
              </a:buClr>
            </a:pPr>
            <a:r>
              <a:rPr lang="en-US" sz="2400" dirty="0">
                <a:solidFill>
                  <a:schemeClr val="bg1"/>
                </a:solidFill>
              </a:rPr>
              <a:t>p&gt;0.05</a:t>
            </a:r>
          </a:p>
          <a:p>
            <a:pPr>
              <a:buClr>
                <a:schemeClr val="bg1"/>
              </a:buClr>
            </a:pPr>
            <a:r>
              <a:rPr lang="en-US" sz="2400" dirty="0">
                <a:solidFill>
                  <a:schemeClr val="bg1"/>
                </a:solidFill>
              </a:rPr>
              <a:t>Series is </a:t>
            </a:r>
            <a:r>
              <a:rPr lang="en-US" sz="2400" b="1" u="sng" dirty="0">
                <a:solidFill>
                  <a:schemeClr val="bg1"/>
                </a:solidFill>
              </a:rPr>
              <a:t>NOT </a:t>
            </a:r>
            <a:r>
              <a:rPr lang="en-US" sz="2400" dirty="0">
                <a:solidFill>
                  <a:schemeClr val="bg1"/>
                </a:solidFill>
              </a:rPr>
              <a:t>stationary</a:t>
            </a:r>
            <a:endParaRPr lang="en-US" sz="2400" b="1" u="sng" dirty="0">
              <a:solidFill>
                <a:schemeClr val="bg1"/>
              </a:solidFill>
            </a:endParaRPr>
          </a:p>
        </p:txBody>
      </p:sp>
    </p:spTree>
    <p:extLst>
      <p:ext uri="{BB962C8B-B14F-4D97-AF65-F5344CB8AC3E}">
        <p14:creationId xmlns:p14="http://schemas.microsoft.com/office/powerpoint/2010/main" val="936786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3B548E4-F62C-8D4C-83ED-A355BC1C9290}"/>
              </a:ext>
            </a:extLst>
          </p:cNvPr>
          <p:cNvPicPr>
            <a:picLocks noChangeAspect="1"/>
          </p:cNvPicPr>
          <p:nvPr/>
        </p:nvPicPr>
        <p:blipFill>
          <a:blip r:embed="rId3"/>
          <a:stretch>
            <a:fillRect/>
          </a:stretch>
        </p:blipFill>
        <p:spPr>
          <a:xfrm>
            <a:off x="1470468" y="760508"/>
            <a:ext cx="3749234" cy="4237464"/>
          </a:xfrm>
          <a:prstGeom prst="rect">
            <a:avLst/>
          </a:prstGeom>
        </p:spPr>
      </p:pic>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err="1"/>
              <a:t>Stationarise</a:t>
            </a:r>
            <a:r>
              <a:rPr lang="en-US" dirty="0"/>
              <a:t> the Series</a:t>
            </a:r>
          </a:p>
        </p:txBody>
      </p:sp>
      <p:cxnSp>
        <p:nvCxnSpPr>
          <p:cNvPr id="11" name="Straight Arrow Connector 10">
            <a:extLst>
              <a:ext uri="{FF2B5EF4-FFF2-40B4-BE49-F238E27FC236}">
                <a16:creationId xmlns:a16="http://schemas.microsoft.com/office/drawing/2014/main" id="{559B3BD0-9613-9F40-9B14-B3189702F54B}"/>
              </a:ext>
            </a:extLst>
          </p:cNvPr>
          <p:cNvCxnSpPr>
            <a:cxnSpLocks/>
          </p:cNvCxnSpPr>
          <p:nvPr/>
        </p:nvCxnSpPr>
        <p:spPr>
          <a:xfrm flipV="1">
            <a:off x="4942390" y="3102015"/>
            <a:ext cx="1111169" cy="8218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5E50DD-D000-5745-834A-64B6B121CA4D}"/>
              </a:ext>
            </a:extLst>
          </p:cNvPr>
          <p:cNvSpPr txBox="1"/>
          <p:nvPr/>
        </p:nvSpPr>
        <p:spPr>
          <a:xfrm>
            <a:off x="6053559" y="2499019"/>
            <a:ext cx="2913233" cy="1200329"/>
          </a:xfrm>
          <a:prstGeom prst="rect">
            <a:avLst/>
          </a:prstGeom>
          <a:noFill/>
        </p:spPr>
        <p:txBody>
          <a:bodyPr wrap="square" rtlCol="0">
            <a:spAutoFit/>
          </a:bodyPr>
          <a:lstStyle/>
          <a:p>
            <a:pPr>
              <a:buClr>
                <a:schemeClr val="bg1"/>
              </a:buClr>
            </a:pPr>
            <a:r>
              <a:rPr lang="en-US" sz="2400" dirty="0">
                <a:solidFill>
                  <a:schemeClr val="bg1"/>
                </a:solidFill>
              </a:rPr>
              <a:t>p&gt;0.05</a:t>
            </a:r>
          </a:p>
          <a:p>
            <a:pPr>
              <a:buClr>
                <a:schemeClr val="bg1"/>
              </a:buClr>
            </a:pPr>
            <a:r>
              <a:rPr lang="en-US" sz="2400" dirty="0">
                <a:solidFill>
                  <a:schemeClr val="bg1"/>
                </a:solidFill>
              </a:rPr>
              <a:t>Series is </a:t>
            </a:r>
            <a:r>
              <a:rPr lang="en-US" sz="2400" b="1" u="sng" dirty="0">
                <a:solidFill>
                  <a:schemeClr val="bg1"/>
                </a:solidFill>
              </a:rPr>
              <a:t>NOT </a:t>
            </a:r>
            <a:r>
              <a:rPr lang="en-US" sz="2400" dirty="0">
                <a:solidFill>
                  <a:schemeClr val="bg1"/>
                </a:solidFill>
              </a:rPr>
              <a:t>stationary</a:t>
            </a:r>
            <a:endParaRPr lang="en-US" sz="2400" b="1" u="sng" dirty="0">
              <a:solidFill>
                <a:schemeClr val="bg1"/>
              </a:solidFill>
            </a:endParaRPr>
          </a:p>
        </p:txBody>
      </p:sp>
      <p:sp>
        <p:nvSpPr>
          <p:cNvPr id="12" name="Rectangle 11">
            <a:extLst>
              <a:ext uri="{FF2B5EF4-FFF2-40B4-BE49-F238E27FC236}">
                <a16:creationId xmlns:a16="http://schemas.microsoft.com/office/drawing/2014/main" id="{B6552EF0-95B4-1448-8762-2A6EF94FA6E6}"/>
              </a:ext>
            </a:extLst>
          </p:cNvPr>
          <p:cNvSpPr/>
          <p:nvPr/>
        </p:nvSpPr>
        <p:spPr>
          <a:xfrm>
            <a:off x="1516283" y="3842797"/>
            <a:ext cx="3611301" cy="1620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927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BE6C8CA7-A4A0-0F40-BD5E-7EEB0E9B858A}"/>
              </a:ext>
            </a:extLst>
          </p:cNvPr>
          <p:cNvPicPr>
            <a:picLocks noChangeAspect="1"/>
          </p:cNvPicPr>
          <p:nvPr/>
        </p:nvPicPr>
        <p:blipFill>
          <a:blip r:embed="rId3"/>
          <a:stretch>
            <a:fillRect/>
          </a:stretch>
        </p:blipFill>
        <p:spPr>
          <a:xfrm>
            <a:off x="1435259" y="718755"/>
            <a:ext cx="3773347" cy="4299217"/>
          </a:xfrm>
          <a:prstGeom prst="rect">
            <a:avLst/>
          </a:prstGeom>
        </p:spPr>
      </p:pic>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err="1"/>
              <a:t>Stationarise</a:t>
            </a:r>
            <a:r>
              <a:rPr lang="en-US" dirty="0"/>
              <a:t> the Series</a:t>
            </a:r>
          </a:p>
        </p:txBody>
      </p:sp>
      <p:sp>
        <p:nvSpPr>
          <p:cNvPr id="8" name="Rectangle 7">
            <a:extLst>
              <a:ext uri="{FF2B5EF4-FFF2-40B4-BE49-F238E27FC236}">
                <a16:creationId xmlns:a16="http://schemas.microsoft.com/office/drawing/2014/main" id="{D79629F2-291E-F443-8A28-AA291842AB95}"/>
              </a:ext>
            </a:extLst>
          </p:cNvPr>
          <p:cNvSpPr/>
          <p:nvPr/>
        </p:nvSpPr>
        <p:spPr>
          <a:xfrm>
            <a:off x="1481559" y="3854372"/>
            <a:ext cx="3507130" cy="150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59B3BD0-9613-9F40-9B14-B3189702F54B}"/>
              </a:ext>
            </a:extLst>
          </p:cNvPr>
          <p:cNvCxnSpPr>
            <a:cxnSpLocks/>
          </p:cNvCxnSpPr>
          <p:nvPr/>
        </p:nvCxnSpPr>
        <p:spPr>
          <a:xfrm flipV="1">
            <a:off x="4838218" y="3102017"/>
            <a:ext cx="1215341" cy="8309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5E50DD-D000-5745-834A-64B6B121CA4D}"/>
              </a:ext>
            </a:extLst>
          </p:cNvPr>
          <p:cNvSpPr txBox="1"/>
          <p:nvPr/>
        </p:nvSpPr>
        <p:spPr>
          <a:xfrm>
            <a:off x="6053559" y="2499019"/>
            <a:ext cx="2913233" cy="830997"/>
          </a:xfrm>
          <a:prstGeom prst="rect">
            <a:avLst/>
          </a:prstGeom>
          <a:noFill/>
        </p:spPr>
        <p:txBody>
          <a:bodyPr wrap="square" rtlCol="0">
            <a:spAutoFit/>
          </a:bodyPr>
          <a:lstStyle/>
          <a:p>
            <a:pPr>
              <a:buClr>
                <a:schemeClr val="bg1"/>
              </a:buClr>
            </a:pPr>
            <a:r>
              <a:rPr lang="en-US" sz="2400" dirty="0">
                <a:solidFill>
                  <a:schemeClr val="bg1"/>
                </a:solidFill>
              </a:rPr>
              <a:t>p&lt;0.05</a:t>
            </a:r>
          </a:p>
          <a:p>
            <a:pPr>
              <a:buClr>
                <a:schemeClr val="bg1"/>
              </a:buClr>
            </a:pPr>
            <a:r>
              <a:rPr lang="en-US" sz="2400" dirty="0">
                <a:solidFill>
                  <a:schemeClr val="bg1"/>
                </a:solidFill>
              </a:rPr>
              <a:t>Series is stationary</a:t>
            </a:r>
            <a:endParaRPr lang="en-US" sz="2400" b="1" u="sng" dirty="0">
              <a:solidFill>
                <a:schemeClr val="bg1"/>
              </a:solidFill>
            </a:endParaRPr>
          </a:p>
        </p:txBody>
      </p:sp>
    </p:spTree>
    <p:extLst>
      <p:ext uri="{BB962C8B-B14F-4D97-AF65-F5344CB8AC3E}">
        <p14:creationId xmlns:p14="http://schemas.microsoft.com/office/powerpoint/2010/main" val="3209491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extLst>
              <p:ext uri="{D42A27DB-BD31-4B8C-83A1-F6EECF244321}">
                <p14:modId xmlns:p14="http://schemas.microsoft.com/office/powerpoint/2010/main" val="1471143175"/>
              </p:ext>
            </p:extLst>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426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Finding Optimal Parameters</a:t>
            </a:r>
          </a:p>
        </p:txBody>
      </p:sp>
      <p:grpSp>
        <p:nvGrpSpPr>
          <p:cNvPr id="12" name="Group 11">
            <a:extLst>
              <a:ext uri="{FF2B5EF4-FFF2-40B4-BE49-F238E27FC236}">
                <a16:creationId xmlns:a16="http://schemas.microsoft.com/office/drawing/2014/main" id="{06EA5489-43C9-5446-800E-8DDD1061F5B7}"/>
              </a:ext>
            </a:extLst>
          </p:cNvPr>
          <p:cNvGrpSpPr/>
          <p:nvPr/>
        </p:nvGrpSpPr>
        <p:grpSpPr>
          <a:xfrm>
            <a:off x="1343306" y="1594332"/>
            <a:ext cx="977418" cy="977418"/>
            <a:chOff x="2946400" y="946150"/>
            <a:chExt cx="3251200" cy="3251200"/>
          </a:xfrm>
        </p:grpSpPr>
        <p:sp>
          <p:nvSpPr>
            <p:cNvPr id="9" name="Freeform 8">
              <a:extLst>
                <a:ext uri="{FF2B5EF4-FFF2-40B4-BE49-F238E27FC236}">
                  <a16:creationId xmlns:a16="http://schemas.microsoft.com/office/drawing/2014/main" id="{04CF06C9-4E4A-124E-935E-4B4528FDFD52}"/>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133A3574-9271-FB47-8053-ECAFD5DA585E}"/>
                </a:ext>
              </a:extLst>
            </p:cNvPr>
            <p:cNvPicPr>
              <a:picLocks noChangeAspect="1"/>
            </p:cNvPicPr>
            <p:nvPr/>
          </p:nvPicPr>
          <p:blipFill>
            <a:blip r:embed="rId3"/>
            <a:stretch>
              <a:fillRect/>
            </a:stretch>
          </p:blipFill>
          <p:spPr>
            <a:xfrm>
              <a:off x="2946400" y="946150"/>
              <a:ext cx="3251200" cy="3251200"/>
            </a:xfrm>
            <a:prstGeom prst="rect">
              <a:avLst/>
            </a:prstGeom>
          </p:spPr>
        </p:pic>
      </p:grpSp>
      <p:grpSp>
        <p:nvGrpSpPr>
          <p:cNvPr id="18" name="Group 17">
            <a:extLst>
              <a:ext uri="{FF2B5EF4-FFF2-40B4-BE49-F238E27FC236}">
                <a16:creationId xmlns:a16="http://schemas.microsoft.com/office/drawing/2014/main" id="{E2B3A0DA-EA3F-EF4F-B015-2F5DCB1A742E}"/>
              </a:ext>
            </a:extLst>
          </p:cNvPr>
          <p:cNvGrpSpPr/>
          <p:nvPr/>
        </p:nvGrpSpPr>
        <p:grpSpPr>
          <a:xfrm>
            <a:off x="1325943" y="3480206"/>
            <a:ext cx="1012143" cy="1060610"/>
            <a:chOff x="1291219" y="2571749"/>
            <a:chExt cx="2285357" cy="2285357"/>
          </a:xfrm>
        </p:grpSpPr>
        <p:sp>
          <p:nvSpPr>
            <p:cNvPr id="17" name="Rectangle 16">
              <a:extLst>
                <a:ext uri="{FF2B5EF4-FFF2-40B4-BE49-F238E27FC236}">
                  <a16:creationId xmlns:a16="http://schemas.microsoft.com/office/drawing/2014/main" id="{1C630AC8-1964-6D4E-AEAD-FFF6FC91EDC5}"/>
                </a:ext>
              </a:extLst>
            </p:cNvPr>
            <p:cNvSpPr/>
            <p:nvPr/>
          </p:nvSpPr>
          <p:spPr>
            <a:xfrm>
              <a:off x="1551008" y="2824223"/>
              <a:ext cx="1794076" cy="1794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ape&#10;&#10;Description automatically generated with low confidence">
              <a:extLst>
                <a:ext uri="{FF2B5EF4-FFF2-40B4-BE49-F238E27FC236}">
                  <a16:creationId xmlns:a16="http://schemas.microsoft.com/office/drawing/2014/main" id="{F8341BDC-BDEB-B441-AED0-2AC39DD322A9}"/>
                </a:ext>
              </a:extLst>
            </p:cNvPr>
            <p:cNvPicPr>
              <a:picLocks noChangeAspect="1"/>
            </p:cNvPicPr>
            <p:nvPr/>
          </p:nvPicPr>
          <p:blipFill>
            <a:blip r:embed="rId4"/>
            <a:stretch>
              <a:fillRect/>
            </a:stretch>
          </p:blipFill>
          <p:spPr>
            <a:xfrm>
              <a:off x="1291219" y="2571749"/>
              <a:ext cx="2285357" cy="2285357"/>
            </a:xfrm>
            <a:prstGeom prst="rect">
              <a:avLst/>
            </a:prstGeom>
          </p:spPr>
        </p:pic>
      </p:grpSp>
      <p:sp>
        <p:nvSpPr>
          <p:cNvPr id="20" name="TextBox 19">
            <a:extLst>
              <a:ext uri="{FF2B5EF4-FFF2-40B4-BE49-F238E27FC236}">
                <a16:creationId xmlns:a16="http://schemas.microsoft.com/office/drawing/2014/main" id="{577EDA36-E5BD-7A41-9593-1A95C35912B3}"/>
              </a:ext>
            </a:extLst>
          </p:cNvPr>
          <p:cNvSpPr txBox="1"/>
          <p:nvPr/>
        </p:nvSpPr>
        <p:spPr>
          <a:xfrm>
            <a:off x="2580670" y="1852208"/>
            <a:ext cx="6713316" cy="461665"/>
          </a:xfrm>
          <a:prstGeom prst="rect">
            <a:avLst/>
          </a:prstGeom>
          <a:noFill/>
        </p:spPr>
        <p:txBody>
          <a:bodyPr wrap="square" rtlCol="0">
            <a:spAutoFit/>
          </a:bodyPr>
          <a:lstStyle/>
          <a:p>
            <a:pPr>
              <a:buClr>
                <a:schemeClr val="bg1"/>
              </a:buClr>
            </a:pPr>
            <a:r>
              <a:rPr lang="en-US" sz="2400" dirty="0">
                <a:solidFill>
                  <a:schemeClr val="bg1"/>
                </a:solidFill>
              </a:rPr>
              <a:t>Cross Validation</a:t>
            </a:r>
          </a:p>
        </p:txBody>
      </p:sp>
      <p:sp>
        <p:nvSpPr>
          <p:cNvPr id="21" name="TextBox 20">
            <a:extLst>
              <a:ext uri="{FF2B5EF4-FFF2-40B4-BE49-F238E27FC236}">
                <a16:creationId xmlns:a16="http://schemas.microsoft.com/office/drawing/2014/main" id="{FB1A74EC-6D60-7F49-A00E-E4104748D997}"/>
              </a:ext>
            </a:extLst>
          </p:cNvPr>
          <p:cNvSpPr txBox="1"/>
          <p:nvPr/>
        </p:nvSpPr>
        <p:spPr>
          <a:xfrm>
            <a:off x="2580670" y="3779678"/>
            <a:ext cx="6713316" cy="461665"/>
          </a:xfrm>
          <a:prstGeom prst="rect">
            <a:avLst/>
          </a:prstGeom>
          <a:noFill/>
        </p:spPr>
        <p:txBody>
          <a:bodyPr wrap="square" rtlCol="0">
            <a:spAutoFit/>
          </a:bodyPr>
          <a:lstStyle/>
          <a:p>
            <a:pPr>
              <a:buClr>
                <a:schemeClr val="bg1"/>
              </a:buClr>
            </a:pPr>
            <a:r>
              <a:rPr lang="en-US" sz="2400" dirty="0">
                <a:solidFill>
                  <a:schemeClr val="bg1"/>
                </a:solidFill>
              </a:rPr>
              <a:t>Grid Search</a:t>
            </a:r>
          </a:p>
        </p:txBody>
      </p:sp>
    </p:spTree>
    <p:extLst>
      <p:ext uri="{BB962C8B-B14F-4D97-AF65-F5344CB8AC3E}">
        <p14:creationId xmlns:p14="http://schemas.microsoft.com/office/powerpoint/2010/main" val="86672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Sliding Window Cross Validation</a:t>
            </a:r>
          </a:p>
        </p:txBody>
      </p:sp>
      <p:pic>
        <p:nvPicPr>
          <p:cNvPr id="4" name="Picture 3" descr="Chart, line chart&#10;&#10;Description automatically generated">
            <a:extLst>
              <a:ext uri="{FF2B5EF4-FFF2-40B4-BE49-F238E27FC236}">
                <a16:creationId xmlns:a16="http://schemas.microsoft.com/office/drawing/2014/main" id="{2256783F-C5D1-8349-B5FE-5AB79353EED0}"/>
              </a:ext>
            </a:extLst>
          </p:cNvPr>
          <p:cNvPicPr>
            <a:picLocks noChangeAspect="1"/>
          </p:cNvPicPr>
          <p:nvPr/>
        </p:nvPicPr>
        <p:blipFill>
          <a:blip r:embed="rId3"/>
          <a:stretch>
            <a:fillRect/>
          </a:stretch>
        </p:blipFill>
        <p:spPr>
          <a:xfrm>
            <a:off x="1361070" y="861350"/>
            <a:ext cx="5738722" cy="4027432"/>
          </a:xfrm>
          <a:prstGeom prst="rect">
            <a:avLst/>
          </a:prstGeom>
        </p:spPr>
      </p:pic>
      <p:grpSp>
        <p:nvGrpSpPr>
          <p:cNvPr id="5" name="Group 4">
            <a:extLst>
              <a:ext uri="{FF2B5EF4-FFF2-40B4-BE49-F238E27FC236}">
                <a16:creationId xmlns:a16="http://schemas.microsoft.com/office/drawing/2014/main" id="{7624BCF8-DBBF-044D-9174-D9DECC57D50F}"/>
              </a:ext>
            </a:extLst>
          </p:cNvPr>
          <p:cNvGrpSpPr/>
          <p:nvPr/>
        </p:nvGrpSpPr>
        <p:grpSpPr>
          <a:xfrm>
            <a:off x="683542" y="215133"/>
            <a:ext cx="325777" cy="325777"/>
            <a:chOff x="2946400" y="946150"/>
            <a:chExt cx="3251200" cy="3251200"/>
          </a:xfrm>
        </p:grpSpPr>
        <p:sp>
          <p:nvSpPr>
            <p:cNvPr id="6" name="Freeform 5">
              <a:extLst>
                <a:ext uri="{FF2B5EF4-FFF2-40B4-BE49-F238E27FC236}">
                  <a16:creationId xmlns:a16="http://schemas.microsoft.com/office/drawing/2014/main" id="{22F7C15A-95A3-BD43-AB56-29D18901BA16}"/>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low confidence">
              <a:extLst>
                <a:ext uri="{FF2B5EF4-FFF2-40B4-BE49-F238E27FC236}">
                  <a16:creationId xmlns:a16="http://schemas.microsoft.com/office/drawing/2014/main" id="{6EF7E0D4-132F-0B43-8C73-32B94AF2FA34}"/>
                </a:ext>
              </a:extLst>
            </p:cNvPr>
            <p:cNvPicPr>
              <a:picLocks noChangeAspect="1"/>
            </p:cNvPicPr>
            <p:nvPr/>
          </p:nvPicPr>
          <p:blipFill>
            <a:blip r:embed="rId4"/>
            <a:stretch>
              <a:fillRect/>
            </a:stretch>
          </p:blipFill>
          <p:spPr>
            <a:xfrm>
              <a:off x="2946400" y="946150"/>
              <a:ext cx="3251200" cy="3251200"/>
            </a:xfrm>
            <a:prstGeom prst="rect">
              <a:avLst/>
            </a:prstGeom>
          </p:spPr>
        </p:pic>
      </p:grpSp>
      <p:grpSp>
        <p:nvGrpSpPr>
          <p:cNvPr id="11" name="Group 10">
            <a:extLst>
              <a:ext uri="{FF2B5EF4-FFF2-40B4-BE49-F238E27FC236}">
                <a16:creationId xmlns:a16="http://schemas.microsoft.com/office/drawing/2014/main" id="{924D7265-8CD0-484D-A4C7-0F9D39304BCF}"/>
              </a:ext>
            </a:extLst>
          </p:cNvPr>
          <p:cNvGrpSpPr/>
          <p:nvPr/>
        </p:nvGrpSpPr>
        <p:grpSpPr>
          <a:xfrm>
            <a:off x="2177414" y="1028701"/>
            <a:ext cx="1362190" cy="3035300"/>
            <a:chOff x="2202814" y="937548"/>
            <a:chExt cx="1362190" cy="3197129"/>
          </a:xfrm>
        </p:grpSpPr>
        <p:sp>
          <p:nvSpPr>
            <p:cNvPr id="2" name="Rectangle 1">
              <a:extLst>
                <a:ext uri="{FF2B5EF4-FFF2-40B4-BE49-F238E27FC236}">
                  <a16:creationId xmlns:a16="http://schemas.microsoft.com/office/drawing/2014/main" id="{E8AFD841-7571-9D46-853D-6A079C1F3790}"/>
                </a:ext>
              </a:extLst>
            </p:cNvPr>
            <p:cNvSpPr/>
            <p:nvPr/>
          </p:nvSpPr>
          <p:spPr>
            <a:xfrm>
              <a:off x="2202814" y="937548"/>
              <a:ext cx="1072817" cy="3197129"/>
            </a:xfrm>
            <a:prstGeom prst="rect">
              <a:avLst/>
            </a:prstGeom>
            <a:solidFill>
              <a:srgbClr val="FFFF00">
                <a:alpha val="3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6FA5BF-C5A6-FD4B-B266-A4814D637A93}"/>
                </a:ext>
              </a:extLst>
            </p:cNvPr>
            <p:cNvSpPr/>
            <p:nvPr/>
          </p:nvSpPr>
          <p:spPr>
            <a:xfrm>
              <a:off x="3265982" y="937548"/>
              <a:ext cx="299022" cy="3197129"/>
            </a:xfrm>
            <a:prstGeom prst="rect">
              <a:avLst/>
            </a:prstGeom>
            <a:solidFill>
              <a:srgbClr val="7030A0">
                <a:alpha val="3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5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1.7284E-6 L 0.36511 -0.01204 " pathEditMode="relative" rAng="0" ptsTypes="AA">
                                      <p:cBhvr>
                                        <p:cTn id="6" dur="2000" fill="hold"/>
                                        <p:tgtEl>
                                          <p:spTgt spid="11"/>
                                        </p:tgtEl>
                                        <p:attrNameLst>
                                          <p:attrName>ppt_x</p:attrName>
                                          <p:attrName>ppt_y</p:attrName>
                                        </p:attrNameLst>
                                      </p:cBhvr>
                                      <p:rCtr x="18247" y="-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Grid Search</a:t>
            </a:r>
          </a:p>
        </p:txBody>
      </p:sp>
      <p:grpSp>
        <p:nvGrpSpPr>
          <p:cNvPr id="12" name="Group 11">
            <a:extLst>
              <a:ext uri="{FF2B5EF4-FFF2-40B4-BE49-F238E27FC236}">
                <a16:creationId xmlns:a16="http://schemas.microsoft.com/office/drawing/2014/main" id="{303C5EF0-4B14-1642-B30E-51DA8E137B2C}"/>
              </a:ext>
            </a:extLst>
          </p:cNvPr>
          <p:cNvGrpSpPr/>
          <p:nvPr/>
        </p:nvGrpSpPr>
        <p:grpSpPr>
          <a:xfrm>
            <a:off x="675034" y="202876"/>
            <a:ext cx="334285" cy="350292"/>
            <a:chOff x="1291219" y="2571749"/>
            <a:chExt cx="2285357" cy="2285357"/>
          </a:xfrm>
        </p:grpSpPr>
        <p:sp>
          <p:nvSpPr>
            <p:cNvPr id="13" name="Rectangle 12">
              <a:extLst>
                <a:ext uri="{FF2B5EF4-FFF2-40B4-BE49-F238E27FC236}">
                  <a16:creationId xmlns:a16="http://schemas.microsoft.com/office/drawing/2014/main" id="{EBC82DFE-5B27-F94B-8137-EB62A6967611}"/>
                </a:ext>
              </a:extLst>
            </p:cNvPr>
            <p:cNvSpPr/>
            <p:nvPr/>
          </p:nvSpPr>
          <p:spPr>
            <a:xfrm>
              <a:off x="1551008" y="2824223"/>
              <a:ext cx="1794076" cy="1794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Shape&#10;&#10;Description automatically generated with low confidence">
              <a:extLst>
                <a:ext uri="{FF2B5EF4-FFF2-40B4-BE49-F238E27FC236}">
                  <a16:creationId xmlns:a16="http://schemas.microsoft.com/office/drawing/2014/main" id="{E0BA3B4A-FB1B-E541-BDAF-C095855D9273}"/>
                </a:ext>
              </a:extLst>
            </p:cNvPr>
            <p:cNvPicPr>
              <a:picLocks noChangeAspect="1"/>
            </p:cNvPicPr>
            <p:nvPr/>
          </p:nvPicPr>
          <p:blipFill>
            <a:blip r:embed="rId3"/>
            <a:stretch>
              <a:fillRect/>
            </a:stretch>
          </p:blipFill>
          <p:spPr>
            <a:xfrm>
              <a:off x="1291219" y="2571749"/>
              <a:ext cx="2285357" cy="2285357"/>
            </a:xfrm>
            <a:prstGeom prst="rect">
              <a:avLst/>
            </a:prstGeom>
          </p:spPr>
        </p:pic>
      </p:grpSp>
      <p:grpSp>
        <p:nvGrpSpPr>
          <p:cNvPr id="16" name="Group 15">
            <a:extLst>
              <a:ext uri="{FF2B5EF4-FFF2-40B4-BE49-F238E27FC236}">
                <a16:creationId xmlns:a16="http://schemas.microsoft.com/office/drawing/2014/main" id="{DA721CC4-B8A8-C34C-9C40-28E8D31AA0A1}"/>
              </a:ext>
            </a:extLst>
          </p:cNvPr>
          <p:cNvGrpSpPr/>
          <p:nvPr/>
        </p:nvGrpSpPr>
        <p:grpSpPr>
          <a:xfrm>
            <a:off x="2871010" y="760507"/>
            <a:ext cx="3845687" cy="3862718"/>
            <a:chOff x="3093491" y="2933700"/>
            <a:chExt cx="1669009" cy="1676400"/>
          </a:xfrm>
        </p:grpSpPr>
        <p:sp>
          <p:nvSpPr>
            <p:cNvPr id="15" name="Rectangle 14">
              <a:extLst>
                <a:ext uri="{FF2B5EF4-FFF2-40B4-BE49-F238E27FC236}">
                  <a16:creationId xmlns:a16="http://schemas.microsoft.com/office/drawing/2014/main" id="{694A1135-4F51-5D4E-A5D8-A5722DEA2DBD}"/>
                </a:ext>
              </a:extLst>
            </p:cNvPr>
            <p:cNvSpPr/>
            <p:nvPr/>
          </p:nvSpPr>
          <p:spPr>
            <a:xfrm>
              <a:off x="3093491" y="2933700"/>
              <a:ext cx="1669009" cy="16764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7410" name="Picture 2">
              <a:extLst>
                <a:ext uri="{FF2B5EF4-FFF2-40B4-BE49-F238E27FC236}">
                  <a16:creationId xmlns:a16="http://schemas.microsoft.com/office/drawing/2014/main" id="{34B08651-4D4B-2A45-9AE0-F03196030C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782" r="50078" b="153"/>
            <a:stretch/>
          </p:blipFill>
          <p:spPr bwMode="auto">
            <a:xfrm>
              <a:off x="3093491" y="2933700"/>
              <a:ext cx="1669009" cy="1676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C2ECE36-BA0A-A34E-AED9-3AD8F2ACEA1D}"/>
              </a:ext>
            </a:extLst>
          </p:cNvPr>
          <p:cNvGrpSpPr/>
          <p:nvPr/>
        </p:nvGrpSpPr>
        <p:grpSpPr>
          <a:xfrm>
            <a:off x="3600367" y="4129017"/>
            <a:ext cx="418736" cy="418736"/>
            <a:chOff x="2946400" y="946150"/>
            <a:chExt cx="3251200" cy="3251200"/>
          </a:xfrm>
        </p:grpSpPr>
        <p:sp>
          <p:nvSpPr>
            <p:cNvPr id="19" name="Freeform 18">
              <a:extLst>
                <a:ext uri="{FF2B5EF4-FFF2-40B4-BE49-F238E27FC236}">
                  <a16:creationId xmlns:a16="http://schemas.microsoft.com/office/drawing/2014/main" id="{55EDD5F8-FD98-BE4A-B9EE-1CFB17B4BBCF}"/>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Shape&#10;&#10;Description automatically generated with low confidence">
              <a:extLst>
                <a:ext uri="{FF2B5EF4-FFF2-40B4-BE49-F238E27FC236}">
                  <a16:creationId xmlns:a16="http://schemas.microsoft.com/office/drawing/2014/main" id="{F6F4CF10-7BED-9B42-B196-2A4C1400DDF6}"/>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21" name="Group 20">
            <a:extLst>
              <a:ext uri="{FF2B5EF4-FFF2-40B4-BE49-F238E27FC236}">
                <a16:creationId xmlns:a16="http://schemas.microsoft.com/office/drawing/2014/main" id="{F625FE51-4968-DF46-9AE2-59FFF1FD57FE}"/>
              </a:ext>
            </a:extLst>
          </p:cNvPr>
          <p:cNvGrpSpPr/>
          <p:nvPr/>
        </p:nvGrpSpPr>
        <p:grpSpPr>
          <a:xfrm>
            <a:off x="2983775" y="4129017"/>
            <a:ext cx="418736" cy="418736"/>
            <a:chOff x="2946400" y="946150"/>
            <a:chExt cx="3251200" cy="3251200"/>
          </a:xfrm>
        </p:grpSpPr>
        <p:sp>
          <p:nvSpPr>
            <p:cNvPr id="22" name="Freeform 21">
              <a:extLst>
                <a:ext uri="{FF2B5EF4-FFF2-40B4-BE49-F238E27FC236}">
                  <a16:creationId xmlns:a16="http://schemas.microsoft.com/office/drawing/2014/main" id="{7B18EF8B-8B0A-9B4F-AD96-7CC73B5AF28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Shape&#10;&#10;Description automatically generated with low confidence">
              <a:extLst>
                <a:ext uri="{FF2B5EF4-FFF2-40B4-BE49-F238E27FC236}">
                  <a16:creationId xmlns:a16="http://schemas.microsoft.com/office/drawing/2014/main" id="{5F5A345F-F1E9-6946-B28A-FD22B1839D6B}"/>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24" name="Group 23">
            <a:extLst>
              <a:ext uri="{FF2B5EF4-FFF2-40B4-BE49-F238E27FC236}">
                <a16:creationId xmlns:a16="http://schemas.microsoft.com/office/drawing/2014/main" id="{BACF12A5-EB7D-F448-9FC9-788D4AFA57EF}"/>
              </a:ext>
            </a:extLst>
          </p:cNvPr>
          <p:cNvGrpSpPr/>
          <p:nvPr/>
        </p:nvGrpSpPr>
        <p:grpSpPr>
          <a:xfrm>
            <a:off x="4260200" y="4129017"/>
            <a:ext cx="418736" cy="418736"/>
            <a:chOff x="2946400" y="946150"/>
            <a:chExt cx="3251200" cy="3251200"/>
          </a:xfrm>
        </p:grpSpPr>
        <p:sp>
          <p:nvSpPr>
            <p:cNvPr id="25" name="Freeform 24">
              <a:extLst>
                <a:ext uri="{FF2B5EF4-FFF2-40B4-BE49-F238E27FC236}">
                  <a16:creationId xmlns:a16="http://schemas.microsoft.com/office/drawing/2014/main" id="{80CA45E7-7837-DB40-9DEE-A62F7B25EA36}"/>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Shape&#10;&#10;Description automatically generated with low confidence">
              <a:extLst>
                <a:ext uri="{FF2B5EF4-FFF2-40B4-BE49-F238E27FC236}">
                  <a16:creationId xmlns:a16="http://schemas.microsoft.com/office/drawing/2014/main" id="{190B6E8B-4B81-F64A-BCBC-F2C12D11263C}"/>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27" name="Group 26">
            <a:extLst>
              <a:ext uri="{FF2B5EF4-FFF2-40B4-BE49-F238E27FC236}">
                <a16:creationId xmlns:a16="http://schemas.microsoft.com/office/drawing/2014/main" id="{FD6AE89E-D47A-D243-8BCD-F2E77275A5D4}"/>
              </a:ext>
            </a:extLst>
          </p:cNvPr>
          <p:cNvGrpSpPr/>
          <p:nvPr/>
        </p:nvGrpSpPr>
        <p:grpSpPr>
          <a:xfrm>
            <a:off x="5522956" y="4129017"/>
            <a:ext cx="418736" cy="418736"/>
            <a:chOff x="2946400" y="946150"/>
            <a:chExt cx="3251200" cy="3251200"/>
          </a:xfrm>
        </p:grpSpPr>
        <p:sp>
          <p:nvSpPr>
            <p:cNvPr id="28" name="Freeform 27">
              <a:extLst>
                <a:ext uri="{FF2B5EF4-FFF2-40B4-BE49-F238E27FC236}">
                  <a16:creationId xmlns:a16="http://schemas.microsoft.com/office/drawing/2014/main" id="{BF32D84B-67DC-EA4E-8C3C-1CC1A26353D3}"/>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Shape&#10;&#10;Description automatically generated with low confidence">
              <a:extLst>
                <a:ext uri="{FF2B5EF4-FFF2-40B4-BE49-F238E27FC236}">
                  <a16:creationId xmlns:a16="http://schemas.microsoft.com/office/drawing/2014/main" id="{0BEAB784-25DE-6B43-8D58-825E21457D60}"/>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30" name="Group 29">
            <a:extLst>
              <a:ext uri="{FF2B5EF4-FFF2-40B4-BE49-F238E27FC236}">
                <a16:creationId xmlns:a16="http://schemas.microsoft.com/office/drawing/2014/main" id="{91339900-CCAB-304E-96C5-F6104C26F400}"/>
              </a:ext>
            </a:extLst>
          </p:cNvPr>
          <p:cNvGrpSpPr/>
          <p:nvPr/>
        </p:nvGrpSpPr>
        <p:grpSpPr>
          <a:xfrm>
            <a:off x="4906365" y="4129017"/>
            <a:ext cx="418736" cy="418736"/>
            <a:chOff x="2946400" y="946150"/>
            <a:chExt cx="3251200" cy="3251200"/>
          </a:xfrm>
        </p:grpSpPr>
        <p:sp>
          <p:nvSpPr>
            <p:cNvPr id="31" name="Freeform 30">
              <a:extLst>
                <a:ext uri="{FF2B5EF4-FFF2-40B4-BE49-F238E27FC236}">
                  <a16:creationId xmlns:a16="http://schemas.microsoft.com/office/drawing/2014/main" id="{AB91356D-59D2-4346-B85F-576AB77EC60F}"/>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Shape&#10;&#10;Description automatically generated with low confidence">
              <a:extLst>
                <a:ext uri="{FF2B5EF4-FFF2-40B4-BE49-F238E27FC236}">
                  <a16:creationId xmlns:a16="http://schemas.microsoft.com/office/drawing/2014/main" id="{69FDFB12-51F2-2945-9156-F2581B33F17A}"/>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33" name="Group 32">
            <a:extLst>
              <a:ext uri="{FF2B5EF4-FFF2-40B4-BE49-F238E27FC236}">
                <a16:creationId xmlns:a16="http://schemas.microsoft.com/office/drawing/2014/main" id="{631108DB-591B-C743-B91D-DE9366B1A80D}"/>
              </a:ext>
            </a:extLst>
          </p:cNvPr>
          <p:cNvGrpSpPr/>
          <p:nvPr/>
        </p:nvGrpSpPr>
        <p:grpSpPr>
          <a:xfrm>
            <a:off x="6187521" y="4129017"/>
            <a:ext cx="418736" cy="418736"/>
            <a:chOff x="2946400" y="946150"/>
            <a:chExt cx="3251200" cy="3251200"/>
          </a:xfrm>
        </p:grpSpPr>
        <p:sp>
          <p:nvSpPr>
            <p:cNvPr id="34" name="Freeform 33">
              <a:extLst>
                <a:ext uri="{FF2B5EF4-FFF2-40B4-BE49-F238E27FC236}">
                  <a16:creationId xmlns:a16="http://schemas.microsoft.com/office/drawing/2014/main" id="{F84923ED-51F2-964C-97E2-E3C995529B1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Shape&#10;&#10;Description automatically generated with low confidence">
              <a:extLst>
                <a:ext uri="{FF2B5EF4-FFF2-40B4-BE49-F238E27FC236}">
                  <a16:creationId xmlns:a16="http://schemas.microsoft.com/office/drawing/2014/main" id="{0635E94F-F642-B941-84CE-6D720890E250}"/>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36" name="Group 35">
            <a:extLst>
              <a:ext uri="{FF2B5EF4-FFF2-40B4-BE49-F238E27FC236}">
                <a16:creationId xmlns:a16="http://schemas.microsoft.com/office/drawing/2014/main" id="{8691E93F-52EB-DB40-93F3-EEE4F55A5CCA}"/>
              </a:ext>
            </a:extLst>
          </p:cNvPr>
          <p:cNvGrpSpPr/>
          <p:nvPr/>
        </p:nvGrpSpPr>
        <p:grpSpPr>
          <a:xfrm>
            <a:off x="3580324" y="3459007"/>
            <a:ext cx="418736" cy="418736"/>
            <a:chOff x="2946400" y="946150"/>
            <a:chExt cx="3251200" cy="3251200"/>
          </a:xfrm>
        </p:grpSpPr>
        <p:sp>
          <p:nvSpPr>
            <p:cNvPr id="37" name="Freeform 36">
              <a:extLst>
                <a:ext uri="{FF2B5EF4-FFF2-40B4-BE49-F238E27FC236}">
                  <a16:creationId xmlns:a16="http://schemas.microsoft.com/office/drawing/2014/main" id="{7E2349FC-3CCA-D844-BD1E-745CD97A0981}"/>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Shape&#10;&#10;Description automatically generated with low confidence">
              <a:extLst>
                <a:ext uri="{FF2B5EF4-FFF2-40B4-BE49-F238E27FC236}">
                  <a16:creationId xmlns:a16="http://schemas.microsoft.com/office/drawing/2014/main" id="{C36EA527-9741-374C-98AB-862026208B3D}"/>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39" name="Group 38">
            <a:extLst>
              <a:ext uri="{FF2B5EF4-FFF2-40B4-BE49-F238E27FC236}">
                <a16:creationId xmlns:a16="http://schemas.microsoft.com/office/drawing/2014/main" id="{39D13DAB-5F01-664D-A6C7-46E8EC942258}"/>
              </a:ext>
            </a:extLst>
          </p:cNvPr>
          <p:cNvGrpSpPr/>
          <p:nvPr/>
        </p:nvGrpSpPr>
        <p:grpSpPr>
          <a:xfrm>
            <a:off x="2963733" y="3459007"/>
            <a:ext cx="418736" cy="418736"/>
            <a:chOff x="2946400" y="946150"/>
            <a:chExt cx="3251200" cy="3251200"/>
          </a:xfrm>
        </p:grpSpPr>
        <p:sp>
          <p:nvSpPr>
            <p:cNvPr id="40" name="Freeform 39">
              <a:extLst>
                <a:ext uri="{FF2B5EF4-FFF2-40B4-BE49-F238E27FC236}">
                  <a16:creationId xmlns:a16="http://schemas.microsoft.com/office/drawing/2014/main" id="{0B4BB768-D111-F44D-80AA-115365C5558A}"/>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Shape&#10;&#10;Description automatically generated with low confidence">
              <a:extLst>
                <a:ext uri="{FF2B5EF4-FFF2-40B4-BE49-F238E27FC236}">
                  <a16:creationId xmlns:a16="http://schemas.microsoft.com/office/drawing/2014/main" id="{E8FCFE09-3CA6-0844-B14B-023816E7D901}"/>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42" name="Group 41">
            <a:extLst>
              <a:ext uri="{FF2B5EF4-FFF2-40B4-BE49-F238E27FC236}">
                <a16:creationId xmlns:a16="http://schemas.microsoft.com/office/drawing/2014/main" id="{E6F66633-DFCA-D44D-AA24-5721815E9304}"/>
              </a:ext>
            </a:extLst>
          </p:cNvPr>
          <p:cNvGrpSpPr/>
          <p:nvPr/>
        </p:nvGrpSpPr>
        <p:grpSpPr>
          <a:xfrm>
            <a:off x="4240158" y="3459007"/>
            <a:ext cx="418736" cy="418736"/>
            <a:chOff x="2946400" y="946150"/>
            <a:chExt cx="3251200" cy="3251200"/>
          </a:xfrm>
        </p:grpSpPr>
        <p:sp>
          <p:nvSpPr>
            <p:cNvPr id="43" name="Freeform 42">
              <a:extLst>
                <a:ext uri="{FF2B5EF4-FFF2-40B4-BE49-F238E27FC236}">
                  <a16:creationId xmlns:a16="http://schemas.microsoft.com/office/drawing/2014/main" id="{02A183CE-0E73-F84D-8457-D2F4949267E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Shape&#10;&#10;Description automatically generated with low confidence">
              <a:extLst>
                <a:ext uri="{FF2B5EF4-FFF2-40B4-BE49-F238E27FC236}">
                  <a16:creationId xmlns:a16="http://schemas.microsoft.com/office/drawing/2014/main" id="{F8CB87B6-FFC3-5B47-B867-A738A4AF7476}"/>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45" name="Group 44">
            <a:extLst>
              <a:ext uri="{FF2B5EF4-FFF2-40B4-BE49-F238E27FC236}">
                <a16:creationId xmlns:a16="http://schemas.microsoft.com/office/drawing/2014/main" id="{F6322BBE-4DC5-414B-8927-ED8C70D4FCF3}"/>
              </a:ext>
            </a:extLst>
          </p:cNvPr>
          <p:cNvGrpSpPr/>
          <p:nvPr/>
        </p:nvGrpSpPr>
        <p:grpSpPr>
          <a:xfrm>
            <a:off x="5502914" y="3459007"/>
            <a:ext cx="418736" cy="418736"/>
            <a:chOff x="2946400" y="946150"/>
            <a:chExt cx="3251200" cy="3251200"/>
          </a:xfrm>
        </p:grpSpPr>
        <p:sp>
          <p:nvSpPr>
            <p:cNvPr id="46" name="Freeform 45">
              <a:extLst>
                <a:ext uri="{FF2B5EF4-FFF2-40B4-BE49-F238E27FC236}">
                  <a16:creationId xmlns:a16="http://schemas.microsoft.com/office/drawing/2014/main" id="{5B7C6B82-5F81-914C-A191-BE763FA52FBE}"/>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Shape&#10;&#10;Description automatically generated with low confidence">
              <a:extLst>
                <a:ext uri="{FF2B5EF4-FFF2-40B4-BE49-F238E27FC236}">
                  <a16:creationId xmlns:a16="http://schemas.microsoft.com/office/drawing/2014/main" id="{8F44882E-25C0-D74A-81F4-35A7677F2586}"/>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48" name="Group 47">
            <a:extLst>
              <a:ext uri="{FF2B5EF4-FFF2-40B4-BE49-F238E27FC236}">
                <a16:creationId xmlns:a16="http://schemas.microsoft.com/office/drawing/2014/main" id="{A0F1192E-6FB3-664A-9ED8-F0BCEAED0E3A}"/>
              </a:ext>
            </a:extLst>
          </p:cNvPr>
          <p:cNvGrpSpPr/>
          <p:nvPr/>
        </p:nvGrpSpPr>
        <p:grpSpPr>
          <a:xfrm>
            <a:off x="4909439" y="3459007"/>
            <a:ext cx="418736" cy="418736"/>
            <a:chOff x="2946400" y="946150"/>
            <a:chExt cx="3251200" cy="3251200"/>
          </a:xfrm>
        </p:grpSpPr>
        <p:sp>
          <p:nvSpPr>
            <p:cNvPr id="49" name="Freeform 48">
              <a:extLst>
                <a:ext uri="{FF2B5EF4-FFF2-40B4-BE49-F238E27FC236}">
                  <a16:creationId xmlns:a16="http://schemas.microsoft.com/office/drawing/2014/main" id="{103E1356-523E-F445-AFB3-F58C6D767F8F}"/>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Shape&#10;&#10;Description automatically generated with low confidence">
              <a:extLst>
                <a:ext uri="{FF2B5EF4-FFF2-40B4-BE49-F238E27FC236}">
                  <a16:creationId xmlns:a16="http://schemas.microsoft.com/office/drawing/2014/main" id="{524555FC-04E3-A649-9360-DB81B4AC2439}"/>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51" name="Group 50">
            <a:extLst>
              <a:ext uri="{FF2B5EF4-FFF2-40B4-BE49-F238E27FC236}">
                <a16:creationId xmlns:a16="http://schemas.microsoft.com/office/drawing/2014/main" id="{3FFC2236-130A-1B49-84A9-F9C171A11081}"/>
              </a:ext>
            </a:extLst>
          </p:cNvPr>
          <p:cNvGrpSpPr/>
          <p:nvPr/>
        </p:nvGrpSpPr>
        <p:grpSpPr>
          <a:xfrm>
            <a:off x="6167479" y="3459007"/>
            <a:ext cx="418736" cy="418736"/>
            <a:chOff x="2946400" y="946150"/>
            <a:chExt cx="3251200" cy="3251200"/>
          </a:xfrm>
        </p:grpSpPr>
        <p:sp>
          <p:nvSpPr>
            <p:cNvPr id="52" name="Freeform 51">
              <a:extLst>
                <a:ext uri="{FF2B5EF4-FFF2-40B4-BE49-F238E27FC236}">
                  <a16:creationId xmlns:a16="http://schemas.microsoft.com/office/drawing/2014/main" id="{971A83A2-34DA-5A41-9BB1-6BFEE533F686}"/>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Shape&#10;&#10;Description automatically generated with low confidence">
              <a:extLst>
                <a:ext uri="{FF2B5EF4-FFF2-40B4-BE49-F238E27FC236}">
                  <a16:creationId xmlns:a16="http://schemas.microsoft.com/office/drawing/2014/main" id="{F277581D-7F3E-B142-A4CA-70502216D74F}"/>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54" name="Group 53">
            <a:extLst>
              <a:ext uri="{FF2B5EF4-FFF2-40B4-BE49-F238E27FC236}">
                <a16:creationId xmlns:a16="http://schemas.microsoft.com/office/drawing/2014/main" id="{72436B3F-786E-5B41-A4C9-E1906A48A401}"/>
              </a:ext>
            </a:extLst>
          </p:cNvPr>
          <p:cNvGrpSpPr/>
          <p:nvPr/>
        </p:nvGrpSpPr>
        <p:grpSpPr>
          <a:xfrm>
            <a:off x="3624203" y="2810388"/>
            <a:ext cx="418736" cy="418736"/>
            <a:chOff x="2946400" y="946150"/>
            <a:chExt cx="3251200" cy="3251200"/>
          </a:xfrm>
        </p:grpSpPr>
        <p:sp>
          <p:nvSpPr>
            <p:cNvPr id="55" name="Freeform 54">
              <a:extLst>
                <a:ext uri="{FF2B5EF4-FFF2-40B4-BE49-F238E27FC236}">
                  <a16:creationId xmlns:a16="http://schemas.microsoft.com/office/drawing/2014/main" id="{447B4D91-1AD3-2745-9910-620FD6B4BBC2}"/>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Shape&#10;&#10;Description automatically generated with low confidence">
              <a:extLst>
                <a:ext uri="{FF2B5EF4-FFF2-40B4-BE49-F238E27FC236}">
                  <a16:creationId xmlns:a16="http://schemas.microsoft.com/office/drawing/2014/main" id="{3FFFC94B-F063-BB42-9948-DE8D94D0C8D9}"/>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57" name="Group 56">
            <a:extLst>
              <a:ext uri="{FF2B5EF4-FFF2-40B4-BE49-F238E27FC236}">
                <a16:creationId xmlns:a16="http://schemas.microsoft.com/office/drawing/2014/main" id="{E737AFD3-36DF-334F-BC4B-7B74C739F56D}"/>
              </a:ext>
            </a:extLst>
          </p:cNvPr>
          <p:cNvGrpSpPr/>
          <p:nvPr/>
        </p:nvGrpSpPr>
        <p:grpSpPr>
          <a:xfrm>
            <a:off x="3007611" y="2810388"/>
            <a:ext cx="418736" cy="418736"/>
            <a:chOff x="2946400" y="946150"/>
            <a:chExt cx="3251200" cy="3251200"/>
          </a:xfrm>
        </p:grpSpPr>
        <p:sp>
          <p:nvSpPr>
            <p:cNvPr id="58" name="Freeform 57">
              <a:extLst>
                <a:ext uri="{FF2B5EF4-FFF2-40B4-BE49-F238E27FC236}">
                  <a16:creationId xmlns:a16="http://schemas.microsoft.com/office/drawing/2014/main" id="{6A4AE423-DCD7-DC4A-BED0-128CF76D8243}"/>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Shape&#10;&#10;Description automatically generated with low confidence">
              <a:extLst>
                <a:ext uri="{FF2B5EF4-FFF2-40B4-BE49-F238E27FC236}">
                  <a16:creationId xmlns:a16="http://schemas.microsoft.com/office/drawing/2014/main" id="{0F1F4EAC-8B57-EA4E-9303-600F104089BA}"/>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60" name="Group 59">
            <a:extLst>
              <a:ext uri="{FF2B5EF4-FFF2-40B4-BE49-F238E27FC236}">
                <a16:creationId xmlns:a16="http://schemas.microsoft.com/office/drawing/2014/main" id="{8CE8D723-E47D-884B-937F-D20C3ED13292}"/>
              </a:ext>
            </a:extLst>
          </p:cNvPr>
          <p:cNvGrpSpPr/>
          <p:nvPr/>
        </p:nvGrpSpPr>
        <p:grpSpPr>
          <a:xfrm>
            <a:off x="4284036" y="2810388"/>
            <a:ext cx="418736" cy="418736"/>
            <a:chOff x="2946400" y="946150"/>
            <a:chExt cx="3251200" cy="3251200"/>
          </a:xfrm>
        </p:grpSpPr>
        <p:sp>
          <p:nvSpPr>
            <p:cNvPr id="61" name="Freeform 60">
              <a:extLst>
                <a:ext uri="{FF2B5EF4-FFF2-40B4-BE49-F238E27FC236}">
                  <a16:creationId xmlns:a16="http://schemas.microsoft.com/office/drawing/2014/main" id="{E61C21A4-E1EB-1747-84AA-C6E0295F8FA5}"/>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Shape&#10;&#10;Description automatically generated with low confidence">
              <a:extLst>
                <a:ext uri="{FF2B5EF4-FFF2-40B4-BE49-F238E27FC236}">
                  <a16:creationId xmlns:a16="http://schemas.microsoft.com/office/drawing/2014/main" id="{21FEBC9B-EE35-D348-913F-C1EF84D01E7F}"/>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63" name="Group 62">
            <a:extLst>
              <a:ext uri="{FF2B5EF4-FFF2-40B4-BE49-F238E27FC236}">
                <a16:creationId xmlns:a16="http://schemas.microsoft.com/office/drawing/2014/main" id="{F903E7A3-A0EE-2A49-9350-733145A32EB2}"/>
              </a:ext>
            </a:extLst>
          </p:cNvPr>
          <p:cNvGrpSpPr/>
          <p:nvPr/>
        </p:nvGrpSpPr>
        <p:grpSpPr>
          <a:xfrm>
            <a:off x="5546792" y="2810388"/>
            <a:ext cx="418736" cy="418736"/>
            <a:chOff x="2946400" y="946150"/>
            <a:chExt cx="3251200" cy="3251200"/>
          </a:xfrm>
        </p:grpSpPr>
        <p:sp>
          <p:nvSpPr>
            <p:cNvPr id="64" name="Freeform 63">
              <a:extLst>
                <a:ext uri="{FF2B5EF4-FFF2-40B4-BE49-F238E27FC236}">
                  <a16:creationId xmlns:a16="http://schemas.microsoft.com/office/drawing/2014/main" id="{CF88F97D-981E-BA45-BC10-791DDBAE969B}"/>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descr="Shape&#10;&#10;Description automatically generated with low confidence">
              <a:extLst>
                <a:ext uri="{FF2B5EF4-FFF2-40B4-BE49-F238E27FC236}">
                  <a16:creationId xmlns:a16="http://schemas.microsoft.com/office/drawing/2014/main" id="{9330A7DA-51FF-2B41-BD30-BF6E52737D81}"/>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66" name="Group 65">
            <a:extLst>
              <a:ext uri="{FF2B5EF4-FFF2-40B4-BE49-F238E27FC236}">
                <a16:creationId xmlns:a16="http://schemas.microsoft.com/office/drawing/2014/main" id="{833678F5-1730-DC4F-9BCB-CD4766643839}"/>
              </a:ext>
            </a:extLst>
          </p:cNvPr>
          <p:cNvGrpSpPr/>
          <p:nvPr/>
        </p:nvGrpSpPr>
        <p:grpSpPr>
          <a:xfrm>
            <a:off x="4895525" y="2810388"/>
            <a:ext cx="418736" cy="418736"/>
            <a:chOff x="2946400" y="946150"/>
            <a:chExt cx="3251200" cy="3251200"/>
          </a:xfrm>
        </p:grpSpPr>
        <p:sp>
          <p:nvSpPr>
            <p:cNvPr id="67" name="Freeform 66">
              <a:extLst>
                <a:ext uri="{FF2B5EF4-FFF2-40B4-BE49-F238E27FC236}">
                  <a16:creationId xmlns:a16="http://schemas.microsoft.com/office/drawing/2014/main" id="{AC07C3F1-72B8-5E4C-82FC-89B3BE9EAC16}"/>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Shape&#10;&#10;Description automatically generated with low confidence">
              <a:extLst>
                <a:ext uri="{FF2B5EF4-FFF2-40B4-BE49-F238E27FC236}">
                  <a16:creationId xmlns:a16="http://schemas.microsoft.com/office/drawing/2014/main" id="{F9662E05-8CD8-3D46-A6BB-5F3E2D0E6F1B}"/>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69" name="Group 68">
            <a:extLst>
              <a:ext uri="{FF2B5EF4-FFF2-40B4-BE49-F238E27FC236}">
                <a16:creationId xmlns:a16="http://schemas.microsoft.com/office/drawing/2014/main" id="{D0152523-709E-8C4A-BCFC-AF8045E00D8D}"/>
              </a:ext>
            </a:extLst>
          </p:cNvPr>
          <p:cNvGrpSpPr/>
          <p:nvPr/>
        </p:nvGrpSpPr>
        <p:grpSpPr>
          <a:xfrm>
            <a:off x="6211357" y="2810388"/>
            <a:ext cx="418736" cy="418736"/>
            <a:chOff x="2946400" y="946150"/>
            <a:chExt cx="3251200" cy="3251200"/>
          </a:xfrm>
        </p:grpSpPr>
        <p:sp>
          <p:nvSpPr>
            <p:cNvPr id="70" name="Freeform 69">
              <a:extLst>
                <a:ext uri="{FF2B5EF4-FFF2-40B4-BE49-F238E27FC236}">
                  <a16:creationId xmlns:a16="http://schemas.microsoft.com/office/drawing/2014/main" id="{35EA9EB8-1354-954E-B995-75E0A0BF8D15}"/>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descr="Shape&#10;&#10;Description automatically generated with low confidence">
              <a:extLst>
                <a:ext uri="{FF2B5EF4-FFF2-40B4-BE49-F238E27FC236}">
                  <a16:creationId xmlns:a16="http://schemas.microsoft.com/office/drawing/2014/main" id="{A68BB9D7-9759-A645-8074-19A025F2E472}"/>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72" name="Group 71">
            <a:extLst>
              <a:ext uri="{FF2B5EF4-FFF2-40B4-BE49-F238E27FC236}">
                <a16:creationId xmlns:a16="http://schemas.microsoft.com/office/drawing/2014/main" id="{87AF18F2-B760-EE42-8250-092D6DF1F7C1}"/>
              </a:ext>
            </a:extLst>
          </p:cNvPr>
          <p:cNvGrpSpPr/>
          <p:nvPr/>
        </p:nvGrpSpPr>
        <p:grpSpPr>
          <a:xfrm>
            <a:off x="3601179" y="2173216"/>
            <a:ext cx="418736" cy="418736"/>
            <a:chOff x="2946400" y="946150"/>
            <a:chExt cx="3251200" cy="3251200"/>
          </a:xfrm>
        </p:grpSpPr>
        <p:sp>
          <p:nvSpPr>
            <p:cNvPr id="73" name="Freeform 72">
              <a:extLst>
                <a:ext uri="{FF2B5EF4-FFF2-40B4-BE49-F238E27FC236}">
                  <a16:creationId xmlns:a16="http://schemas.microsoft.com/office/drawing/2014/main" id="{1D1B44C6-E408-764D-AD40-32E55B9B936A}"/>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Shape&#10;&#10;Description automatically generated with low confidence">
              <a:extLst>
                <a:ext uri="{FF2B5EF4-FFF2-40B4-BE49-F238E27FC236}">
                  <a16:creationId xmlns:a16="http://schemas.microsoft.com/office/drawing/2014/main" id="{2341D3DA-BCDB-AA45-A175-2A7DAED5BFC3}"/>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75" name="Group 74">
            <a:extLst>
              <a:ext uri="{FF2B5EF4-FFF2-40B4-BE49-F238E27FC236}">
                <a16:creationId xmlns:a16="http://schemas.microsoft.com/office/drawing/2014/main" id="{A3FAB8E5-DF1C-524E-A34F-9011FCFDDC13}"/>
              </a:ext>
            </a:extLst>
          </p:cNvPr>
          <p:cNvGrpSpPr/>
          <p:nvPr/>
        </p:nvGrpSpPr>
        <p:grpSpPr>
          <a:xfrm>
            <a:off x="2984587" y="2173216"/>
            <a:ext cx="418736" cy="418736"/>
            <a:chOff x="2946400" y="946150"/>
            <a:chExt cx="3251200" cy="3251200"/>
          </a:xfrm>
        </p:grpSpPr>
        <p:sp>
          <p:nvSpPr>
            <p:cNvPr id="76" name="Freeform 75">
              <a:extLst>
                <a:ext uri="{FF2B5EF4-FFF2-40B4-BE49-F238E27FC236}">
                  <a16:creationId xmlns:a16="http://schemas.microsoft.com/office/drawing/2014/main" id="{1BB1F275-6D69-4248-A267-374AA90AD9D9}"/>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Shape&#10;&#10;Description automatically generated with low confidence">
              <a:extLst>
                <a:ext uri="{FF2B5EF4-FFF2-40B4-BE49-F238E27FC236}">
                  <a16:creationId xmlns:a16="http://schemas.microsoft.com/office/drawing/2014/main" id="{B4C2D85B-278E-4943-B9CB-E3A8318532D2}"/>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78" name="Group 77">
            <a:extLst>
              <a:ext uri="{FF2B5EF4-FFF2-40B4-BE49-F238E27FC236}">
                <a16:creationId xmlns:a16="http://schemas.microsoft.com/office/drawing/2014/main" id="{A5B160F2-B04D-6B43-83E1-4FE69EE3D295}"/>
              </a:ext>
            </a:extLst>
          </p:cNvPr>
          <p:cNvGrpSpPr/>
          <p:nvPr/>
        </p:nvGrpSpPr>
        <p:grpSpPr>
          <a:xfrm>
            <a:off x="4261012" y="2173216"/>
            <a:ext cx="418736" cy="418736"/>
            <a:chOff x="2946400" y="946150"/>
            <a:chExt cx="3251200" cy="3251200"/>
          </a:xfrm>
        </p:grpSpPr>
        <p:sp>
          <p:nvSpPr>
            <p:cNvPr id="79" name="Freeform 78">
              <a:extLst>
                <a:ext uri="{FF2B5EF4-FFF2-40B4-BE49-F238E27FC236}">
                  <a16:creationId xmlns:a16="http://schemas.microsoft.com/office/drawing/2014/main" id="{710AD4F4-9609-1749-9570-FAF49664FCFF}"/>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descr="Shape&#10;&#10;Description automatically generated with low confidence">
              <a:extLst>
                <a:ext uri="{FF2B5EF4-FFF2-40B4-BE49-F238E27FC236}">
                  <a16:creationId xmlns:a16="http://schemas.microsoft.com/office/drawing/2014/main" id="{420E4C32-5319-FE49-90DD-1090E42AADF7}"/>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81" name="Group 80">
            <a:extLst>
              <a:ext uri="{FF2B5EF4-FFF2-40B4-BE49-F238E27FC236}">
                <a16:creationId xmlns:a16="http://schemas.microsoft.com/office/drawing/2014/main" id="{AADE2924-9712-BB49-BF88-9089F76F89B2}"/>
              </a:ext>
            </a:extLst>
          </p:cNvPr>
          <p:cNvGrpSpPr/>
          <p:nvPr/>
        </p:nvGrpSpPr>
        <p:grpSpPr>
          <a:xfrm>
            <a:off x="5523768" y="2173216"/>
            <a:ext cx="418736" cy="418736"/>
            <a:chOff x="2946400" y="946150"/>
            <a:chExt cx="3251200" cy="3251200"/>
          </a:xfrm>
        </p:grpSpPr>
        <p:sp>
          <p:nvSpPr>
            <p:cNvPr id="82" name="Freeform 81">
              <a:extLst>
                <a:ext uri="{FF2B5EF4-FFF2-40B4-BE49-F238E27FC236}">
                  <a16:creationId xmlns:a16="http://schemas.microsoft.com/office/drawing/2014/main" id="{920F2C1E-F6AD-CB4D-999E-FDA832327BF3}"/>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Shape&#10;&#10;Description automatically generated with low confidence">
              <a:extLst>
                <a:ext uri="{FF2B5EF4-FFF2-40B4-BE49-F238E27FC236}">
                  <a16:creationId xmlns:a16="http://schemas.microsoft.com/office/drawing/2014/main" id="{13BFE706-B0D1-784A-9C05-54D335EE8473}"/>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84" name="Group 83">
            <a:extLst>
              <a:ext uri="{FF2B5EF4-FFF2-40B4-BE49-F238E27FC236}">
                <a16:creationId xmlns:a16="http://schemas.microsoft.com/office/drawing/2014/main" id="{3CB163E5-A48E-2D4F-BC0E-DA3F4B71F891}"/>
              </a:ext>
            </a:extLst>
          </p:cNvPr>
          <p:cNvGrpSpPr/>
          <p:nvPr/>
        </p:nvGrpSpPr>
        <p:grpSpPr>
          <a:xfrm>
            <a:off x="4895618" y="2184775"/>
            <a:ext cx="418736" cy="418736"/>
            <a:chOff x="2946400" y="946150"/>
            <a:chExt cx="3251200" cy="3251200"/>
          </a:xfrm>
        </p:grpSpPr>
        <p:sp>
          <p:nvSpPr>
            <p:cNvPr id="85" name="Freeform 84">
              <a:extLst>
                <a:ext uri="{FF2B5EF4-FFF2-40B4-BE49-F238E27FC236}">
                  <a16:creationId xmlns:a16="http://schemas.microsoft.com/office/drawing/2014/main" id="{93A24B10-A1DA-A344-A017-467AC0697E8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Shape&#10;&#10;Description automatically generated with low confidence">
              <a:extLst>
                <a:ext uri="{FF2B5EF4-FFF2-40B4-BE49-F238E27FC236}">
                  <a16:creationId xmlns:a16="http://schemas.microsoft.com/office/drawing/2014/main" id="{95ADBAEB-BFE5-5C4B-8F9A-7700103A26B5}"/>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87" name="Group 86">
            <a:extLst>
              <a:ext uri="{FF2B5EF4-FFF2-40B4-BE49-F238E27FC236}">
                <a16:creationId xmlns:a16="http://schemas.microsoft.com/office/drawing/2014/main" id="{5B09361D-3016-6D4F-9C14-67374978144F}"/>
              </a:ext>
            </a:extLst>
          </p:cNvPr>
          <p:cNvGrpSpPr/>
          <p:nvPr/>
        </p:nvGrpSpPr>
        <p:grpSpPr>
          <a:xfrm>
            <a:off x="6188333" y="2173216"/>
            <a:ext cx="418736" cy="418736"/>
            <a:chOff x="2946400" y="946150"/>
            <a:chExt cx="3251200" cy="3251200"/>
          </a:xfrm>
        </p:grpSpPr>
        <p:sp>
          <p:nvSpPr>
            <p:cNvPr id="88" name="Freeform 87">
              <a:extLst>
                <a:ext uri="{FF2B5EF4-FFF2-40B4-BE49-F238E27FC236}">
                  <a16:creationId xmlns:a16="http://schemas.microsoft.com/office/drawing/2014/main" id="{63A09842-D918-4246-AA4A-94EB18DF0FEC}"/>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Shape&#10;&#10;Description automatically generated with low confidence">
              <a:extLst>
                <a:ext uri="{FF2B5EF4-FFF2-40B4-BE49-F238E27FC236}">
                  <a16:creationId xmlns:a16="http://schemas.microsoft.com/office/drawing/2014/main" id="{77D187E4-67BE-5D41-9823-0A191B49679F}"/>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90" name="Group 89">
            <a:extLst>
              <a:ext uri="{FF2B5EF4-FFF2-40B4-BE49-F238E27FC236}">
                <a16:creationId xmlns:a16="http://schemas.microsoft.com/office/drawing/2014/main" id="{AF464FAF-85AD-5B42-A366-0D9FF72578A1}"/>
              </a:ext>
            </a:extLst>
          </p:cNvPr>
          <p:cNvGrpSpPr/>
          <p:nvPr/>
        </p:nvGrpSpPr>
        <p:grpSpPr>
          <a:xfrm>
            <a:off x="3600367" y="1503207"/>
            <a:ext cx="418736" cy="418736"/>
            <a:chOff x="2946400" y="946150"/>
            <a:chExt cx="3251200" cy="3251200"/>
          </a:xfrm>
        </p:grpSpPr>
        <p:sp>
          <p:nvSpPr>
            <p:cNvPr id="91" name="Freeform 90">
              <a:extLst>
                <a:ext uri="{FF2B5EF4-FFF2-40B4-BE49-F238E27FC236}">
                  <a16:creationId xmlns:a16="http://schemas.microsoft.com/office/drawing/2014/main" id="{4ACED2D3-800A-1F40-84BF-1A0CB5C02448}"/>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descr="Shape&#10;&#10;Description automatically generated with low confidence">
              <a:extLst>
                <a:ext uri="{FF2B5EF4-FFF2-40B4-BE49-F238E27FC236}">
                  <a16:creationId xmlns:a16="http://schemas.microsoft.com/office/drawing/2014/main" id="{720C1A5F-A8A4-024E-9B79-BF48CC9A67B4}"/>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93" name="Group 92">
            <a:extLst>
              <a:ext uri="{FF2B5EF4-FFF2-40B4-BE49-F238E27FC236}">
                <a16:creationId xmlns:a16="http://schemas.microsoft.com/office/drawing/2014/main" id="{7534EFE7-8217-794F-9535-5BEFC036EFC7}"/>
              </a:ext>
            </a:extLst>
          </p:cNvPr>
          <p:cNvGrpSpPr/>
          <p:nvPr/>
        </p:nvGrpSpPr>
        <p:grpSpPr>
          <a:xfrm>
            <a:off x="2983775" y="1503207"/>
            <a:ext cx="418736" cy="418736"/>
            <a:chOff x="2946400" y="946150"/>
            <a:chExt cx="3251200" cy="3251200"/>
          </a:xfrm>
        </p:grpSpPr>
        <p:sp>
          <p:nvSpPr>
            <p:cNvPr id="94" name="Freeform 93">
              <a:extLst>
                <a:ext uri="{FF2B5EF4-FFF2-40B4-BE49-F238E27FC236}">
                  <a16:creationId xmlns:a16="http://schemas.microsoft.com/office/drawing/2014/main" id="{93DDC67C-8AD5-C74C-AD46-F25A9CC43EF2}"/>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descr="Shape&#10;&#10;Description automatically generated with low confidence">
              <a:extLst>
                <a:ext uri="{FF2B5EF4-FFF2-40B4-BE49-F238E27FC236}">
                  <a16:creationId xmlns:a16="http://schemas.microsoft.com/office/drawing/2014/main" id="{EE2F558C-BEB8-744A-A9A8-8309E39C0602}"/>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96" name="Group 95">
            <a:extLst>
              <a:ext uri="{FF2B5EF4-FFF2-40B4-BE49-F238E27FC236}">
                <a16:creationId xmlns:a16="http://schemas.microsoft.com/office/drawing/2014/main" id="{3322DB53-7C55-FF45-8ECB-282DBAE31ACD}"/>
              </a:ext>
            </a:extLst>
          </p:cNvPr>
          <p:cNvGrpSpPr/>
          <p:nvPr/>
        </p:nvGrpSpPr>
        <p:grpSpPr>
          <a:xfrm>
            <a:off x="4260200" y="1503207"/>
            <a:ext cx="418736" cy="418736"/>
            <a:chOff x="2946400" y="946150"/>
            <a:chExt cx="3251200" cy="3251200"/>
          </a:xfrm>
        </p:grpSpPr>
        <p:sp>
          <p:nvSpPr>
            <p:cNvPr id="97" name="Freeform 96">
              <a:extLst>
                <a:ext uri="{FF2B5EF4-FFF2-40B4-BE49-F238E27FC236}">
                  <a16:creationId xmlns:a16="http://schemas.microsoft.com/office/drawing/2014/main" id="{C067ACA4-DDED-4C42-A73F-DE14A8C4EE39}"/>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descr="Shape&#10;&#10;Description automatically generated with low confidence">
              <a:extLst>
                <a:ext uri="{FF2B5EF4-FFF2-40B4-BE49-F238E27FC236}">
                  <a16:creationId xmlns:a16="http://schemas.microsoft.com/office/drawing/2014/main" id="{9A364092-1523-4746-B74A-A69FCF57DA34}"/>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99" name="Group 98">
            <a:extLst>
              <a:ext uri="{FF2B5EF4-FFF2-40B4-BE49-F238E27FC236}">
                <a16:creationId xmlns:a16="http://schemas.microsoft.com/office/drawing/2014/main" id="{14279449-9D36-DA41-8226-65B9EF39F5F1}"/>
              </a:ext>
            </a:extLst>
          </p:cNvPr>
          <p:cNvGrpSpPr/>
          <p:nvPr/>
        </p:nvGrpSpPr>
        <p:grpSpPr>
          <a:xfrm>
            <a:off x="5522956" y="1503207"/>
            <a:ext cx="418736" cy="418736"/>
            <a:chOff x="2946400" y="946150"/>
            <a:chExt cx="3251200" cy="3251200"/>
          </a:xfrm>
        </p:grpSpPr>
        <p:sp>
          <p:nvSpPr>
            <p:cNvPr id="100" name="Freeform 99">
              <a:extLst>
                <a:ext uri="{FF2B5EF4-FFF2-40B4-BE49-F238E27FC236}">
                  <a16:creationId xmlns:a16="http://schemas.microsoft.com/office/drawing/2014/main" id="{5F1AD6D9-958F-1545-8FA4-AEB8647ECBB5}"/>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Shape&#10;&#10;Description automatically generated with low confidence">
              <a:extLst>
                <a:ext uri="{FF2B5EF4-FFF2-40B4-BE49-F238E27FC236}">
                  <a16:creationId xmlns:a16="http://schemas.microsoft.com/office/drawing/2014/main" id="{6094EFFC-55B1-CE43-80DD-951D4D88F483}"/>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02" name="Group 101">
            <a:extLst>
              <a:ext uri="{FF2B5EF4-FFF2-40B4-BE49-F238E27FC236}">
                <a16:creationId xmlns:a16="http://schemas.microsoft.com/office/drawing/2014/main" id="{AE9C4C5D-EA69-EE40-9DDB-2258B3F5AC88}"/>
              </a:ext>
            </a:extLst>
          </p:cNvPr>
          <p:cNvGrpSpPr/>
          <p:nvPr/>
        </p:nvGrpSpPr>
        <p:grpSpPr>
          <a:xfrm>
            <a:off x="4906365" y="1514765"/>
            <a:ext cx="418736" cy="418736"/>
            <a:chOff x="2946400" y="946150"/>
            <a:chExt cx="3251200" cy="3251200"/>
          </a:xfrm>
        </p:grpSpPr>
        <p:sp>
          <p:nvSpPr>
            <p:cNvPr id="103" name="Freeform 102">
              <a:extLst>
                <a:ext uri="{FF2B5EF4-FFF2-40B4-BE49-F238E27FC236}">
                  <a16:creationId xmlns:a16="http://schemas.microsoft.com/office/drawing/2014/main" id="{55F1CC46-B742-3E4C-97C9-0789E36D3B93}"/>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descr="Shape&#10;&#10;Description automatically generated with low confidence">
              <a:extLst>
                <a:ext uri="{FF2B5EF4-FFF2-40B4-BE49-F238E27FC236}">
                  <a16:creationId xmlns:a16="http://schemas.microsoft.com/office/drawing/2014/main" id="{2F3260C0-BEA5-3E42-B379-07416FC32112}"/>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05" name="Group 104">
            <a:extLst>
              <a:ext uri="{FF2B5EF4-FFF2-40B4-BE49-F238E27FC236}">
                <a16:creationId xmlns:a16="http://schemas.microsoft.com/office/drawing/2014/main" id="{9F4AD1E3-5D19-264A-BEA0-5DC445FDC122}"/>
              </a:ext>
            </a:extLst>
          </p:cNvPr>
          <p:cNvGrpSpPr/>
          <p:nvPr/>
        </p:nvGrpSpPr>
        <p:grpSpPr>
          <a:xfrm>
            <a:off x="6187521" y="1503207"/>
            <a:ext cx="418736" cy="418736"/>
            <a:chOff x="2946400" y="946150"/>
            <a:chExt cx="3251200" cy="3251200"/>
          </a:xfrm>
        </p:grpSpPr>
        <p:sp>
          <p:nvSpPr>
            <p:cNvPr id="106" name="Freeform 105">
              <a:extLst>
                <a:ext uri="{FF2B5EF4-FFF2-40B4-BE49-F238E27FC236}">
                  <a16:creationId xmlns:a16="http://schemas.microsoft.com/office/drawing/2014/main" id="{6D008514-2ABB-734B-BE1F-670574A5EF53}"/>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descr="Shape&#10;&#10;Description automatically generated with low confidence">
              <a:extLst>
                <a:ext uri="{FF2B5EF4-FFF2-40B4-BE49-F238E27FC236}">
                  <a16:creationId xmlns:a16="http://schemas.microsoft.com/office/drawing/2014/main" id="{36E2FED6-17BA-2341-9D7F-B8364F6AB101}"/>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08" name="Group 107">
            <a:extLst>
              <a:ext uri="{FF2B5EF4-FFF2-40B4-BE49-F238E27FC236}">
                <a16:creationId xmlns:a16="http://schemas.microsoft.com/office/drawing/2014/main" id="{1A8DABED-4526-6643-84AE-C5FB3874A73B}"/>
              </a:ext>
            </a:extLst>
          </p:cNvPr>
          <p:cNvGrpSpPr/>
          <p:nvPr/>
        </p:nvGrpSpPr>
        <p:grpSpPr>
          <a:xfrm>
            <a:off x="3623391" y="878354"/>
            <a:ext cx="418736" cy="418736"/>
            <a:chOff x="2946400" y="946150"/>
            <a:chExt cx="3251200" cy="3251200"/>
          </a:xfrm>
        </p:grpSpPr>
        <p:sp>
          <p:nvSpPr>
            <p:cNvPr id="109" name="Freeform 108">
              <a:extLst>
                <a:ext uri="{FF2B5EF4-FFF2-40B4-BE49-F238E27FC236}">
                  <a16:creationId xmlns:a16="http://schemas.microsoft.com/office/drawing/2014/main" id="{D52D3E2C-4305-6C4C-BADC-BADE06255CFF}"/>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descr="Shape&#10;&#10;Description automatically generated with low confidence">
              <a:extLst>
                <a:ext uri="{FF2B5EF4-FFF2-40B4-BE49-F238E27FC236}">
                  <a16:creationId xmlns:a16="http://schemas.microsoft.com/office/drawing/2014/main" id="{B76383DC-4468-2C4A-937E-4EE353A37885}"/>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11" name="Group 110">
            <a:extLst>
              <a:ext uri="{FF2B5EF4-FFF2-40B4-BE49-F238E27FC236}">
                <a16:creationId xmlns:a16="http://schemas.microsoft.com/office/drawing/2014/main" id="{9FA3A15E-C976-E342-80F1-2034CEE118A9}"/>
              </a:ext>
            </a:extLst>
          </p:cNvPr>
          <p:cNvGrpSpPr/>
          <p:nvPr/>
        </p:nvGrpSpPr>
        <p:grpSpPr>
          <a:xfrm>
            <a:off x="3006799" y="878354"/>
            <a:ext cx="418736" cy="418736"/>
            <a:chOff x="2946400" y="946150"/>
            <a:chExt cx="3251200" cy="3251200"/>
          </a:xfrm>
        </p:grpSpPr>
        <p:sp>
          <p:nvSpPr>
            <p:cNvPr id="112" name="Freeform 111">
              <a:extLst>
                <a:ext uri="{FF2B5EF4-FFF2-40B4-BE49-F238E27FC236}">
                  <a16:creationId xmlns:a16="http://schemas.microsoft.com/office/drawing/2014/main" id="{396EC328-B549-3D4A-B18C-0586EF099BFA}"/>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descr="Shape&#10;&#10;Description automatically generated with low confidence">
              <a:extLst>
                <a:ext uri="{FF2B5EF4-FFF2-40B4-BE49-F238E27FC236}">
                  <a16:creationId xmlns:a16="http://schemas.microsoft.com/office/drawing/2014/main" id="{367CEFDB-58B0-FD40-883C-4CDDA0E8F09C}"/>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14" name="Group 113">
            <a:extLst>
              <a:ext uri="{FF2B5EF4-FFF2-40B4-BE49-F238E27FC236}">
                <a16:creationId xmlns:a16="http://schemas.microsoft.com/office/drawing/2014/main" id="{2AB161D1-6504-2D4D-9625-402B312E0AB1}"/>
              </a:ext>
            </a:extLst>
          </p:cNvPr>
          <p:cNvGrpSpPr/>
          <p:nvPr/>
        </p:nvGrpSpPr>
        <p:grpSpPr>
          <a:xfrm>
            <a:off x="4283224" y="878354"/>
            <a:ext cx="418736" cy="418736"/>
            <a:chOff x="2946400" y="946150"/>
            <a:chExt cx="3251200" cy="3251200"/>
          </a:xfrm>
        </p:grpSpPr>
        <p:sp>
          <p:nvSpPr>
            <p:cNvPr id="115" name="Freeform 114">
              <a:extLst>
                <a:ext uri="{FF2B5EF4-FFF2-40B4-BE49-F238E27FC236}">
                  <a16:creationId xmlns:a16="http://schemas.microsoft.com/office/drawing/2014/main" id="{601BD416-8DA4-264D-A5F2-2A3222D3A72B}"/>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descr="Shape&#10;&#10;Description automatically generated with low confidence">
              <a:extLst>
                <a:ext uri="{FF2B5EF4-FFF2-40B4-BE49-F238E27FC236}">
                  <a16:creationId xmlns:a16="http://schemas.microsoft.com/office/drawing/2014/main" id="{D7BA168E-8490-234E-876E-B53494AE2C27}"/>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17" name="Group 116">
            <a:extLst>
              <a:ext uri="{FF2B5EF4-FFF2-40B4-BE49-F238E27FC236}">
                <a16:creationId xmlns:a16="http://schemas.microsoft.com/office/drawing/2014/main" id="{6A593EFE-A39B-734D-A9CD-04ECC4E720C5}"/>
              </a:ext>
            </a:extLst>
          </p:cNvPr>
          <p:cNvGrpSpPr/>
          <p:nvPr/>
        </p:nvGrpSpPr>
        <p:grpSpPr>
          <a:xfrm>
            <a:off x="5545980" y="878354"/>
            <a:ext cx="418736" cy="418736"/>
            <a:chOff x="2946400" y="946150"/>
            <a:chExt cx="3251200" cy="3251200"/>
          </a:xfrm>
        </p:grpSpPr>
        <p:sp>
          <p:nvSpPr>
            <p:cNvPr id="118" name="Freeform 117">
              <a:extLst>
                <a:ext uri="{FF2B5EF4-FFF2-40B4-BE49-F238E27FC236}">
                  <a16:creationId xmlns:a16="http://schemas.microsoft.com/office/drawing/2014/main" id="{80D18A43-8600-584B-9C8E-77A671A37B1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descr="Shape&#10;&#10;Description automatically generated with low confidence">
              <a:extLst>
                <a:ext uri="{FF2B5EF4-FFF2-40B4-BE49-F238E27FC236}">
                  <a16:creationId xmlns:a16="http://schemas.microsoft.com/office/drawing/2014/main" id="{18B85B9D-1F35-0947-B3BB-38B8E094F3E7}"/>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20" name="Group 119">
            <a:extLst>
              <a:ext uri="{FF2B5EF4-FFF2-40B4-BE49-F238E27FC236}">
                <a16:creationId xmlns:a16="http://schemas.microsoft.com/office/drawing/2014/main" id="{7172AB3F-B6D3-BE43-ABD7-F58055918AD4}"/>
              </a:ext>
            </a:extLst>
          </p:cNvPr>
          <p:cNvGrpSpPr/>
          <p:nvPr/>
        </p:nvGrpSpPr>
        <p:grpSpPr>
          <a:xfrm>
            <a:off x="4917830" y="878354"/>
            <a:ext cx="418736" cy="418736"/>
            <a:chOff x="2946400" y="946150"/>
            <a:chExt cx="3251200" cy="3251200"/>
          </a:xfrm>
        </p:grpSpPr>
        <p:sp>
          <p:nvSpPr>
            <p:cNvPr id="121" name="Freeform 120">
              <a:extLst>
                <a:ext uri="{FF2B5EF4-FFF2-40B4-BE49-F238E27FC236}">
                  <a16:creationId xmlns:a16="http://schemas.microsoft.com/office/drawing/2014/main" id="{5B9389BE-43A9-684A-B0ED-B40DAE180D90}"/>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descr="Shape&#10;&#10;Description automatically generated with low confidence">
              <a:extLst>
                <a:ext uri="{FF2B5EF4-FFF2-40B4-BE49-F238E27FC236}">
                  <a16:creationId xmlns:a16="http://schemas.microsoft.com/office/drawing/2014/main" id="{B949E5C2-BA77-D743-8380-CDE2E2D321C6}"/>
                </a:ext>
              </a:extLst>
            </p:cNvPr>
            <p:cNvPicPr>
              <a:picLocks noChangeAspect="1"/>
            </p:cNvPicPr>
            <p:nvPr/>
          </p:nvPicPr>
          <p:blipFill>
            <a:blip r:embed="rId5"/>
            <a:stretch>
              <a:fillRect/>
            </a:stretch>
          </p:blipFill>
          <p:spPr>
            <a:xfrm>
              <a:off x="2946400" y="946150"/>
              <a:ext cx="3251200" cy="3251200"/>
            </a:xfrm>
            <a:prstGeom prst="rect">
              <a:avLst/>
            </a:prstGeom>
          </p:spPr>
        </p:pic>
      </p:grpSp>
      <p:grpSp>
        <p:nvGrpSpPr>
          <p:cNvPr id="123" name="Group 122">
            <a:extLst>
              <a:ext uri="{FF2B5EF4-FFF2-40B4-BE49-F238E27FC236}">
                <a16:creationId xmlns:a16="http://schemas.microsoft.com/office/drawing/2014/main" id="{5FD7A0E5-2C16-B143-81A1-0767B38DBC1E}"/>
              </a:ext>
            </a:extLst>
          </p:cNvPr>
          <p:cNvGrpSpPr/>
          <p:nvPr/>
        </p:nvGrpSpPr>
        <p:grpSpPr>
          <a:xfrm>
            <a:off x="6210545" y="878354"/>
            <a:ext cx="418736" cy="418736"/>
            <a:chOff x="2946400" y="946150"/>
            <a:chExt cx="3251200" cy="3251200"/>
          </a:xfrm>
        </p:grpSpPr>
        <p:sp>
          <p:nvSpPr>
            <p:cNvPr id="124" name="Freeform 123">
              <a:extLst>
                <a:ext uri="{FF2B5EF4-FFF2-40B4-BE49-F238E27FC236}">
                  <a16:creationId xmlns:a16="http://schemas.microsoft.com/office/drawing/2014/main" id="{7B1BC3CA-5834-2E4C-B229-949F5D561EDA}"/>
                </a:ext>
              </a:extLst>
            </p:cNvPr>
            <p:cNvSpPr/>
            <p:nvPr/>
          </p:nvSpPr>
          <p:spPr>
            <a:xfrm>
              <a:off x="3125165" y="1319514"/>
              <a:ext cx="2916820" cy="2558005"/>
            </a:xfrm>
            <a:custGeom>
              <a:avLst/>
              <a:gdLst>
                <a:gd name="connsiteX0" fmla="*/ 729205 w 2916820"/>
                <a:gd name="connsiteY0" fmla="*/ 11575 h 2558005"/>
                <a:gd name="connsiteX1" fmla="*/ 0 w 2916820"/>
                <a:gd name="connsiteY1" fmla="*/ 1284790 h 2558005"/>
                <a:gd name="connsiteX2" fmla="*/ 729205 w 2916820"/>
                <a:gd name="connsiteY2" fmla="*/ 2558005 h 2558005"/>
                <a:gd name="connsiteX3" fmla="*/ 2233913 w 2916820"/>
                <a:gd name="connsiteY3" fmla="*/ 2523281 h 2558005"/>
                <a:gd name="connsiteX4" fmla="*/ 2916820 w 2916820"/>
                <a:gd name="connsiteY4" fmla="*/ 1215342 h 2558005"/>
                <a:gd name="connsiteX5" fmla="*/ 2199189 w 2916820"/>
                <a:gd name="connsiteY5" fmla="*/ 0 h 2558005"/>
                <a:gd name="connsiteX6" fmla="*/ 729205 w 2916820"/>
                <a:gd name="connsiteY6" fmla="*/ 11575 h 25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820" h="2558005">
                  <a:moveTo>
                    <a:pt x="729205" y="11575"/>
                  </a:moveTo>
                  <a:lnTo>
                    <a:pt x="0" y="1284790"/>
                  </a:lnTo>
                  <a:lnTo>
                    <a:pt x="729205" y="2558005"/>
                  </a:lnTo>
                  <a:lnTo>
                    <a:pt x="2233913" y="2523281"/>
                  </a:lnTo>
                  <a:lnTo>
                    <a:pt x="2916820" y="1215342"/>
                  </a:lnTo>
                  <a:lnTo>
                    <a:pt x="2199189" y="0"/>
                  </a:lnTo>
                  <a:lnTo>
                    <a:pt x="729205" y="115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Shape&#10;&#10;Description automatically generated with low confidence">
              <a:extLst>
                <a:ext uri="{FF2B5EF4-FFF2-40B4-BE49-F238E27FC236}">
                  <a16:creationId xmlns:a16="http://schemas.microsoft.com/office/drawing/2014/main" id="{E22E57A8-1811-9641-BD2C-830199B9E5CB}"/>
                </a:ext>
              </a:extLst>
            </p:cNvPr>
            <p:cNvPicPr>
              <a:picLocks noChangeAspect="1"/>
            </p:cNvPicPr>
            <p:nvPr/>
          </p:nvPicPr>
          <p:blipFill>
            <a:blip r:embed="rId5"/>
            <a:stretch>
              <a:fillRect/>
            </a:stretch>
          </p:blipFill>
          <p:spPr>
            <a:xfrm>
              <a:off x="2946400" y="946150"/>
              <a:ext cx="3251200" cy="3251200"/>
            </a:xfrm>
            <a:prstGeom prst="rect">
              <a:avLst/>
            </a:prstGeom>
          </p:spPr>
        </p:pic>
      </p:grpSp>
      <p:sp>
        <p:nvSpPr>
          <p:cNvPr id="126" name="TextBox 125">
            <a:extLst>
              <a:ext uri="{FF2B5EF4-FFF2-40B4-BE49-F238E27FC236}">
                <a16:creationId xmlns:a16="http://schemas.microsoft.com/office/drawing/2014/main" id="{225B8612-C341-F941-9748-314E9518B376}"/>
              </a:ext>
            </a:extLst>
          </p:cNvPr>
          <p:cNvSpPr txBox="1"/>
          <p:nvPr/>
        </p:nvSpPr>
        <p:spPr>
          <a:xfrm rot="16200000" flipH="1">
            <a:off x="1061559" y="2837316"/>
            <a:ext cx="3151652" cy="420165"/>
          </a:xfrm>
          <a:prstGeom prst="rect">
            <a:avLst/>
          </a:prstGeom>
          <a:noFill/>
        </p:spPr>
        <p:txBody>
          <a:bodyPr wrap="square" rtlCol="0">
            <a:spAutoFit/>
          </a:bodyPr>
          <a:lstStyle/>
          <a:p>
            <a:pPr>
              <a:buClr>
                <a:schemeClr val="bg1"/>
              </a:buClr>
            </a:pPr>
            <a:r>
              <a:rPr lang="en-US" sz="2400" dirty="0">
                <a:solidFill>
                  <a:schemeClr val="bg1"/>
                </a:solidFill>
              </a:rPr>
              <a:t>AR</a:t>
            </a:r>
          </a:p>
        </p:txBody>
      </p:sp>
      <p:sp>
        <p:nvSpPr>
          <p:cNvPr id="127" name="TextBox 126">
            <a:extLst>
              <a:ext uri="{FF2B5EF4-FFF2-40B4-BE49-F238E27FC236}">
                <a16:creationId xmlns:a16="http://schemas.microsoft.com/office/drawing/2014/main" id="{9640305C-93CC-1447-B639-553576A8EF46}"/>
              </a:ext>
            </a:extLst>
          </p:cNvPr>
          <p:cNvSpPr txBox="1"/>
          <p:nvPr/>
        </p:nvSpPr>
        <p:spPr>
          <a:xfrm rot="10800000" flipV="1">
            <a:off x="2770630" y="4627778"/>
            <a:ext cx="3462939" cy="461665"/>
          </a:xfrm>
          <a:prstGeom prst="rect">
            <a:avLst/>
          </a:prstGeom>
          <a:noFill/>
        </p:spPr>
        <p:txBody>
          <a:bodyPr wrap="square" rtlCol="0">
            <a:spAutoFit/>
          </a:bodyPr>
          <a:lstStyle/>
          <a:p>
            <a:pPr>
              <a:buClr>
                <a:schemeClr val="bg1"/>
              </a:buClr>
            </a:pPr>
            <a:r>
              <a:rPr lang="en-US" sz="2400" dirty="0">
                <a:solidFill>
                  <a:schemeClr val="bg1"/>
                </a:solidFill>
              </a:rPr>
              <a:t>MA</a:t>
            </a:r>
          </a:p>
        </p:txBody>
      </p:sp>
      <p:sp>
        <p:nvSpPr>
          <p:cNvPr id="17408" name="Rectangle 17407">
            <a:extLst>
              <a:ext uri="{FF2B5EF4-FFF2-40B4-BE49-F238E27FC236}">
                <a16:creationId xmlns:a16="http://schemas.microsoft.com/office/drawing/2014/main" id="{CD812FE0-225A-D141-8A89-5A31A78AF083}"/>
              </a:ext>
            </a:extLst>
          </p:cNvPr>
          <p:cNvSpPr/>
          <p:nvPr/>
        </p:nvSpPr>
        <p:spPr>
          <a:xfrm>
            <a:off x="3526797" y="1412757"/>
            <a:ext cx="622963" cy="635470"/>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0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
                                        <p:tgtEl>
                                          <p:spTgt spid="21"/>
                                        </p:tgtEl>
                                      </p:cBhvr>
                                    </p:animEffect>
                                  </p:childTnLst>
                                </p:cTn>
                              </p:par>
                            </p:childTnLst>
                          </p:cTn>
                        </p:par>
                        <p:par>
                          <p:cTn id="8" fill="hold">
                            <p:stCondLst>
                              <p:cond delay="1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100"/>
                                        <p:tgtEl>
                                          <p:spTgt spid="18"/>
                                        </p:tgtEl>
                                      </p:cBhvr>
                                    </p:animEffect>
                                  </p:childTnLst>
                                </p:cTn>
                              </p:par>
                            </p:childTnLst>
                          </p:cTn>
                        </p:par>
                        <p:par>
                          <p:cTn id="12" fill="hold">
                            <p:stCondLst>
                              <p:cond delay="200"/>
                            </p:stCondLst>
                            <p:childTnLst>
                              <p:par>
                                <p:cTn id="13" presetID="9"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100"/>
                                        <p:tgtEl>
                                          <p:spTgt spid="24"/>
                                        </p:tgtEl>
                                      </p:cBhvr>
                                    </p:animEffect>
                                  </p:childTnLst>
                                </p:cTn>
                              </p:par>
                            </p:childTnLst>
                          </p:cTn>
                        </p:par>
                        <p:par>
                          <p:cTn id="16" fill="hold">
                            <p:stCondLst>
                              <p:cond delay="300"/>
                            </p:stCondLst>
                            <p:childTnLst>
                              <p:par>
                                <p:cTn id="17" presetID="9"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100"/>
                                        <p:tgtEl>
                                          <p:spTgt spid="30"/>
                                        </p:tgtEl>
                                      </p:cBhvr>
                                    </p:animEffect>
                                  </p:childTnLst>
                                </p:cTn>
                              </p:par>
                            </p:childTnLst>
                          </p:cTn>
                        </p:par>
                        <p:par>
                          <p:cTn id="20" fill="hold">
                            <p:stCondLst>
                              <p:cond delay="400"/>
                            </p:stCondLst>
                            <p:childTnLst>
                              <p:par>
                                <p:cTn id="21" presetID="9"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100"/>
                                        <p:tgtEl>
                                          <p:spTgt spid="27"/>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100"/>
                                        <p:tgtEl>
                                          <p:spTgt spid="33"/>
                                        </p:tgtEl>
                                      </p:cBhvr>
                                    </p:animEffect>
                                  </p:childTnLst>
                                </p:cTn>
                              </p:par>
                            </p:childTnLst>
                          </p:cTn>
                        </p:par>
                        <p:par>
                          <p:cTn id="28" fill="hold">
                            <p:stCondLst>
                              <p:cond delay="600"/>
                            </p:stCondLst>
                            <p:childTnLst>
                              <p:par>
                                <p:cTn id="29" presetID="9"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100"/>
                                        <p:tgtEl>
                                          <p:spTgt spid="39"/>
                                        </p:tgtEl>
                                      </p:cBhvr>
                                    </p:animEffect>
                                  </p:childTnLst>
                                </p:cTn>
                              </p:par>
                            </p:childTnLst>
                          </p:cTn>
                        </p:par>
                        <p:par>
                          <p:cTn id="32" fill="hold">
                            <p:stCondLst>
                              <p:cond delay="700"/>
                            </p:stCondLst>
                            <p:childTnLst>
                              <p:par>
                                <p:cTn id="33" presetID="9"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100"/>
                                        <p:tgtEl>
                                          <p:spTgt spid="36"/>
                                        </p:tgtEl>
                                      </p:cBhvr>
                                    </p:animEffect>
                                  </p:childTnLst>
                                </p:cTn>
                              </p:par>
                            </p:childTnLst>
                          </p:cTn>
                        </p:par>
                        <p:par>
                          <p:cTn id="36" fill="hold">
                            <p:stCondLst>
                              <p:cond delay="800"/>
                            </p:stCondLst>
                            <p:childTnLst>
                              <p:par>
                                <p:cTn id="37" presetID="9"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dissolve">
                                      <p:cBhvr>
                                        <p:cTn id="39" dur="100"/>
                                        <p:tgtEl>
                                          <p:spTgt spid="42"/>
                                        </p:tgtEl>
                                      </p:cBhvr>
                                    </p:animEffect>
                                  </p:childTnLst>
                                </p:cTn>
                              </p:par>
                            </p:childTnLst>
                          </p:cTn>
                        </p:par>
                        <p:par>
                          <p:cTn id="40" fill="hold">
                            <p:stCondLst>
                              <p:cond delay="900"/>
                            </p:stCondLst>
                            <p:childTnLst>
                              <p:par>
                                <p:cTn id="41" presetID="9"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dissolve">
                                      <p:cBhvr>
                                        <p:cTn id="43" dur="100"/>
                                        <p:tgtEl>
                                          <p:spTgt spid="48"/>
                                        </p:tgtEl>
                                      </p:cBhvr>
                                    </p:animEffect>
                                  </p:childTnLst>
                                </p:cTn>
                              </p:par>
                            </p:childTnLst>
                          </p:cTn>
                        </p:par>
                        <p:par>
                          <p:cTn id="44" fill="hold">
                            <p:stCondLst>
                              <p:cond delay="1000"/>
                            </p:stCondLst>
                            <p:childTnLst>
                              <p:par>
                                <p:cTn id="45" presetID="9" presetClass="entr" presetSubtype="0"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dissolve">
                                      <p:cBhvr>
                                        <p:cTn id="47" dur="100"/>
                                        <p:tgtEl>
                                          <p:spTgt spid="45"/>
                                        </p:tgtEl>
                                      </p:cBhvr>
                                    </p:animEffect>
                                  </p:childTnLst>
                                </p:cTn>
                              </p:par>
                            </p:childTnLst>
                          </p:cTn>
                        </p:par>
                        <p:par>
                          <p:cTn id="48" fill="hold">
                            <p:stCondLst>
                              <p:cond delay="1100"/>
                            </p:stCondLst>
                            <p:childTnLst>
                              <p:par>
                                <p:cTn id="49" presetID="9" presetClass="entr" presetSubtype="0"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dissolve">
                                      <p:cBhvr>
                                        <p:cTn id="51" dur="100"/>
                                        <p:tgtEl>
                                          <p:spTgt spid="51"/>
                                        </p:tgtEl>
                                      </p:cBhvr>
                                    </p:animEffect>
                                  </p:childTnLst>
                                </p:cTn>
                              </p:par>
                            </p:childTnLst>
                          </p:cTn>
                        </p:par>
                        <p:par>
                          <p:cTn id="52" fill="hold">
                            <p:stCondLst>
                              <p:cond delay="1200"/>
                            </p:stCondLst>
                            <p:childTnLst>
                              <p:par>
                                <p:cTn id="53" presetID="9" presetClass="entr" presetSubtype="0"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dissolve">
                                      <p:cBhvr>
                                        <p:cTn id="55" dur="100"/>
                                        <p:tgtEl>
                                          <p:spTgt spid="57"/>
                                        </p:tgtEl>
                                      </p:cBhvr>
                                    </p:animEffect>
                                  </p:childTnLst>
                                </p:cTn>
                              </p:par>
                            </p:childTnLst>
                          </p:cTn>
                        </p:par>
                        <p:par>
                          <p:cTn id="56" fill="hold">
                            <p:stCondLst>
                              <p:cond delay="1300"/>
                            </p:stCondLst>
                            <p:childTnLst>
                              <p:par>
                                <p:cTn id="57" presetID="9" presetClass="entr" presetSubtype="0"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dissolve">
                                      <p:cBhvr>
                                        <p:cTn id="59" dur="100"/>
                                        <p:tgtEl>
                                          <p:spTgt spid="54"/>
                                        </p:tgtEl>
                                      </p:cBhvr>
                                    </p:animEffect>
                                  </p:childTnLst>
                                </p:cTn>
                              </p:par>
                            </p:childTnLst>
                          </p:cTn>
                        </p:par>
                        <p:par>
                          <p:cTn id="60" fill="hold">
                            <p:stCondLst>
                              <p:cond delay="1400"/>
                            </p:stCondLst>
                            <p:childTnLst>
                              <p:par>
                                <p:cTn id="61" presetID="9" presetClass="entr" presetSubtype="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dissolve">
                                      <p:cBhvr>
                                        <p:cTn id="63" dur="100"/>
                                        <p:tgtEl>
                                          <p:spTgt spid="60"/>
                                        </p:tgtEl>
                                      </p:cBhvr>
                                    </p:animEffect>
                                  </p:childTnLst>
                                </p:cTn>
                              </p:par>
                            </p:childTnLst>
                          </p:cTn>
                        </p:par>
                        <p:par>
                          <p:cTn id="64" fill="hold">
                            <p:stCondLst>
                              <p:cond delay="1500"/>
                            </p:stCondLst>
                            <p:childTnLst>
                              <p:par>
                                <p:cTn id="65" presetID="9"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dissolve">
                                      <p:cBhvr>
                                        <p:cTn id="67" dur="100"/>
                                        <p:tgtEl>
                                          <p:spTgt spid="66"/>
                                        </p:tgtEl>
                                      </p:cBhvr>
                                    </p:animEffect>
                                  </p:childTnLst>
                                </p:cTn>
                              </p:par>
                            </p:childTnLst>
                          </p:cTn>
                        </p:par>
                        <p:par>
                          <p:cTn id="68" fill="hold">
                            <p:stCondLst>
                              <p:cond delay="1600"/>
                            </p:stCondLst>
                            <p:childTnLst>
                              <p:par>
                                <p:cTn id="69" presetID="9" presetClass="entr" presetSubtype="0"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dissolve">
                                      <p:cBhvr>
                                        <p:cTn id="71" dur="100"/>
                                        <p:tgtEl>
                                          <p:spTgt spid="63"/>
                                        </p:tgtEl>
                                      </p:cBhvr>
                                    </p:animEffect>
                                  </p:childTnLst>
                                </p:cTn>
                              </p:par>
                            </p:childTnLst>
                          </p:cTn>
                        </p:par>
                        <p:par>
                          <p:cTn id="72" fill="hold">
                            <p:stCondLst>
                              <p:cond delay="1700"/>
                            </p:stCondLst>
                            <p:childTnLst>
                              <p:par>
                                <p:cTn id="73" presetID="9" presetClass="entr" presetSubtype="0" fill="hold" nodeType="after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dissolve">
                                      <p:cBhvr>
                                        <p:cTn id="75" dur="100"/>
                                        <p:tgtEl>
                                          <p:spTgt spid="69"/>
                                        </p:tgtEl>
                                      </p:cBhvr>
                                    </p:animEffect>
                                  </p:childTnLst>
                                </p:cTn>
                              </p:par>
                            </p:childTnLst>
                          </p:cTn>
                        </p:par>
                        <p:par>
                          <p:cTn id="76" fill="hold">
                            <p:stCondLst>
                              <p:cond delay="1800"/>
                            </p:stCondLst>
                            <p:childTnLst>
                              <p:par>
                                <p:cTn id="77" presetID="9" presetClass="entr" presetSubtype="0" fill="hold" nodeType="after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dissolve">
                                      <p:cBhvr>
                                        <p:cTn id="79" dur="100"/>
                                        <p:tgtEl>
                                          <p:spTgt spid="75"/>
                                        </p:tgtEl>
                                      </p:cBhvr>
                                    </p:animEffect>
                                  </p:childTnLst>
                                </p:cTn>
                              </p:par>
                            </p:childTnLst>
                          </p:cTn>
                        </p:par>
                        <p:par>
                          <p:cTn id="80" fill="hold">
                            <p:stCondLst>
                              <p:cond delay="1900"/>
                            </p:stCondLst>
                            <p:childTnLst>
                              <p:par>
                                <p:cTn id="81" presetID="9" presetClass="entr" presetSubtype="0" fill="hold"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dissolve">
                                      <p:cBhvr>
                                        <p:cTn id="83" dur="100"/>
                                        <p:tgtEl>
                                          <p:spTgt spid="72"/>
                                        </p:tgtEl>
                                      </p:cBhvr>
                                    </p:animEffect>
                                  </p:childTnLst>
                                </p:cTn>
                              </p:par>
                            </p:childTnLst>
                          </p:cTn>
                        </p:par>
                        <p:par>
                          <p:cTn id="84" fill="hold">
                            <p:stCondLst>
                              <p:cond delay="2000"/>
                            </p:stCondLst>
                            <p:childTnLst>
                              <p:par>
                                <p:cTn id="85" presetID="9" presetClass="entr" presetSubtype="0" fill="hold" nodeType="after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dissolve">
                                      <p:cBhvr>
                                        <p:cTn id="87" dur="100"/>
                                        <p:tgtEl>
                                          <p:spTgt spid="78"/>
                                        </p:tgtEl>
                                      </p:cBhvr>
                                    </p:animEffect>
                                  </p:childTnLst>
                                </p:cTn>
                              </p:par>
                            </p:childTnLst>
                          </p:cTn>
                        </p:par>
                        <p:par>
                          <p:cTn id="88" fill="hold">
                            <p:stCondLst>
                              <p:cond delay="2100"/>
                            </p:stCondLst>
                            <p:childTnLst>
                              <p:par>
                                <p:cTn id="89" presetID="9" presetClass="entr" presetSubtype="0" fill="hold" nodeType="after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dissolve">
                                      <p:cBhvr>
                                        <p:cTn id="91" dur="100"/>
                                        <p:tgtEl>
                                          <p:spTgt spid="84"/>
                                        </p:tgtEl>
                                      </p:cBhvr>
                                    </p:animEffect>
                                  </p:childTnLst>
                                </p:cTn>
                              </p:par>
                            </p:childTnLst>
                          </p:cTn>
                        </p:par>
                        <p:par>
                          <p:cTn id="92" fill="hold">
                            <p:stCondLst>
                              <p:cond delay="2200"/>
                            </p:stCondLst>
                            <p:childTnLst>
                              <p:par>
                                <p:cTn id="93" presetID="9" presetClass="entr" presetSubtype="0" fill="hold"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dissolve">
                                      <p:cBhvr>
                                        <p:cTn id="95" dur="100"/>
                                        <p:tgtEl>
                                          <p:spTgt spid="81"/>
                                        </p:tgtEl>
                                      </p:cBhvr>
                                    </p:animEffect>
                                  </p:childTnLst>
                                </p:cTn>
                              </p:par>
                            </p:childTnLst>
                          </p:cTn>
                        </p:par>
                        <p:par>
                          <p:cTn id="96" fill="hold">
                            <p:stCondLst>
                              <p:cond delay="2300"/>
                            </p:stCondLst>
                            <p:childTnLst>
                              <p:par>
                                <p:cTn id="97" presetID="9" presetClass="entr" presetSubtype="0" fill="hold" nodeType="afterEffect">
                                  <p:stCondLst>
                                    <p:cond delay="0"/>
                                  </p:stCondLst>
                                  <p:childTnLst>
                                    <p:set>
                                      <p:cBhvr>
                                        <p:cTn id="98" dur="1" fill="hold">
                                          <p:stCondLst>
                                            <p:cond delay="0"/>
                                          </p:stCondLst>
                                        </p:cTn>
                                        <p:tgtEl>
                                          <p:spTgt spid="87"/>
                                        </p:tgtEl>
                                        <p:attrNameLst>
                                          <p:attrName>style.visibility</p:attrName>
                                        </p:attrNameLst>
                                      </p:cBhvr>
                                      <p:to>
                                        <p:strVal val="visible"/>
                                      </p:to>
                                    </p:set>
                                    <p:animEffect transition="in" filter="dissolve">
                                      <p:cBhvr>
                                        <p:cTn id="99" dur="100"/>
                                        <p:tgtEl>
                                          <p:spTgt spid="87"/>
                                        </p:tgtEl>
                                      </p:cBhvr>
                                    </p:animEffect>
                                  </p:childTnLst>
                                </p:cTn>
                              </p:par>
                            </p:childTnLst>
                          </p:cTn>
                        </p:par>
                        <p:par>
                          <p:cTn id="100" fill="hold">
                            <p:stCondLst>
                              <p:cond delay="2400"/>
                            </p:stCondLst>
                            <p:childTnLst>
                              <p:par>
                                <p:cTn id="101" presetID="9" presetClass="entr" presetSubtype="0" fill="hold" nodeType="after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dissolve">
                                      <p:cBhvr>
                                        <p:cTn id="103" dur="100"/>
                                        <p:tgtEl>
                                          <p:spTgt spid="93"/>
                                        </p:tgtEl>
                                      </p:cBhvr>
                                    </p:animEffect>
                                  </p:childTnLst>
                                </p:cTn>
                              </p:par>
                            </p:childTnLst>
                          </p:cTn>
                        </p:par>
                        <p:par>
                          <p:cTn id="104" fill="hold">
                            <p:stCondLst>
                              <p:cond delay="2500"/>
                            </p:stCondLst>
                            <p:childTnLst>
                              <p:par>
                                <p:cTn id="105" presetID="9" presetClass="entr" presetSubtype="0" fill="hold" nodeType="afterEffect">
                                  <p:stCondLst>
                                    <p:cond delay="0"/>
                                  </p:stCondLst>
                                  <p:childTnLst>
                                    <p:set>
                                      <p:cBhvr>
                                        <p:cTn id="106" dur="1" fill="hold">
                                          <p:stCondLst>
                                            <p:cond delay="0"/>
                                          </p:stCondLst>
                                        </p:cTn>
                                        <p:tgtEl>
                                          <p:spTgt spid="90"/>
                                        </p:tgtEl>
                                        <p:attrNameLst>
                                          <p:attrName>style.visibility</p:attrName>
                                        </p:attrNameLst>
                                      </p:cBhvr>
                                      <p:to>
                                        <p:strVal val="visible"/>
                                      </p:to>
                                    </p:set>
                                    <p:animEffect transition="in" filter="dissolve">
                                      <p:cBhvr>
                                        <p:cTn id="107" dur="100"/>
                                        <p:tgtEl>
                                          <p:spTgt spid="90"/>
                                        </p:tgtEl>
                                      </p:cBhvr>
                                    </p:animEffect>
                                  </p:childTnLst>
                                </p:cTn>
                              </p:par>
                            </p:childTnLst>
                          </p:cTn>
                        </p:par>
                        <p:par>
                          <p:cTn id="108" fill="hold">
                            <p:stCondLst>
                              <p:cond delay="2600"/>
                            </p:stCondLst>
                            <p:childTnLst>
                              <p:par>
                                <p:cTn id="109" presetID="9" presetClass="entr" presetSubtype="0" fill="hold" nodeType="afterEffect">
                                  <p:stCondLst>
                                    <p:cond delay="0"/>
                                  </p:stCondLst>
                                  <p:childTnLst>
                                    <p:set>
                                      <p:cBhvr>
                                        <p:cTn id="110" dur="1" fill="hold">
                                          <p:stCondLst>
                                            <p:cond delay="0"/>
                                          </p:stCondLst>
                                        </p:cTn>
                                        <p:tgtEl>
                                          <p:spTgt spid="96"/>
                                        </p:tgtEl>
                                        <p:attrNameLst>
                                          <p:attrName>style.visibility</p:attrName>
                                        </p:attrNameLst>
                                      </p:cBhvr>
                                      <p:to>
                                        <p:strVal val="visible"/>
                                      </p:to>
                                    </p:set>
                                    <p:animEffect transition="in" filter="dissolve">
                                      <p:cBhvr>
                                        <p:cTn id="111" dur="100"/>
                                        <p:tgtEl>
                                          <p:spTgt spid="96"/>
                                        </p:tgtEl>
                                      </p:cBhvr>
                                    </p:animEffect>
                                  </p:childTnLst>
                                </p:cTn>
                              </p:par>
                            </p:childTnLst>
                          </p:cTn>
                        </p:par>
                        <p:par>
                          <p:cTn id="112" fill="hold">
                            <p:stCondLst>
                              <p:cond delay="2700"/>
                            </p:stCondLst>
                            <p:childTnLst>
                              <p:par>
                                <p:cTn id="113" presetID="9" presetClass="entr" presetSubtype="0" fill="hold" nodeType="after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dissolve">
                                      <p:cBhvr>
                                        <p:cTn id="115" dur="100"/>
                                        <p:tgtEl>
                                          <p:spTgt spid="102"/>
                                        </p:tgtEl>
                                      </p:cBhvr>
                                    </p:animEffect>
                                  </p:childTnLst>
                                </p:cTn>
                              </p:par>
                            </p:childTnLst>
                          </p:cTn>
                        </p:par>
                        <p:par>
                          <p:cTn id="116" fill="hold">
                            <p:stCondLst>
                              <p:cond delay="2800"/>
                            </p:stCondLst>
                            <p:childTnLst>
                              <p:par>
                                <p:cTn id="117" presetID="9" presetClass="entr" presetSubtype="0" fill="hold" nodeType="after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dissolve">
                                      <p:cBhvr>
                                        <p:cTn id="119" dur="100"/>
                                        <p:tgtEl>
                                          <p:spTgt spid="99"/>
                                        </p:tgtEl>
                                      </p:cBhvr>
                                    </p:animEffect>
                                  </p:childTnLst>
                                </p:cTn>
                              </p:par>
                            </p:childTnLst>
                          </p:cTn>
                        </p:par>
                        <p:par>
                          <p:cTn id="120" fill="hold">
                            <p:stCondLst>
                              <p:cond delay="2900"/>
                            </p:stCondLst>
                            <p:childTnLst>
                              <p:par>
                                <p:cTn id="121" presetID="9" presetClass="entr" presetSubtype="0" fill="hold" nodeType="after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dissolve">
                                      <p:cBhvr>
                                        <p:cTn id="123" dur="100"/>
                                        <p:tgtEl>
                                          <p:spTgt spid="105"/>
                                        </p:tgtEl>
                                      </p:cBhvr>
                                    </p:animEffect>
                                  </p:childTnLst>
                                </p:cTn>
                              </p:par>
                            </p:childTnLst>
                          </p:cTn>
                        </p:par>
                        <p:par>
                          <p:cTn id="124" fill="hold">
                            <p:stCondLst>
                              <p:cond delay="3000"/>
                            </p:stCondLst>
                            <p:childTnLst>
                              <p:par>
                                <p:cTn id="125" presetID="9" presetClass="entr" presetSubtype="0" fill="hold" nodeType="afterEffect">
                                  <p:stCondLst>
                                    <p:cond delay="0"/>
                                  </p:stCondLst>
                                  <p:childTnLst>
                                    <p:set>
                                      <p:cBhvr>
                                        <p:cTn id="126" dur="1" fill="hold">
                                          <p:stCondLst>
                                            <p:cond delay="0"/>
                                          </p:stCondLst>
                                        </p:cTn>
                                        <p:tgtEl>
                                          <p:spTgt spid="111"/>
                                        </p:tgtEl>
                                        <p:attrNameLst>
                                          <p:attrName>style.visibility</p:attrName>
                                        </p:attrNameLst>
                                      </p:cBhvr>
                                      <p:to>
                                        <p:strVal val="visible"/>
                                      </p:to>
                                    </p:set>
                                    <p:animEffect transition="in" filter="dissolve">
                                      <p:cBhvr>
                                        <p:cTn id="127" dur="100"/>
                                        <p:tgtEl>
                                          <p:spTgt spid="111"/>
                                        </p:tgtEl>
                                      </p:cBhvr>
                                    </p:animEffect>
                                  </p:childTnLst>
                                </p:cTn>
                              </p:par>
                            </p:childTnLst>
                          </p:cTn>
                        </p:par>
                        <p:par>
                          <p:cTn id="128" fill="hold">
                            <p:stCondLst>
                              <p:cond delay="3100"/>
                            </p:stCondLst>
                            <p:childTnLst>
                              <p:par>
                                <p:cTn id="129" presetID="9" presetClass="entr" presetSubtype="0" fill="hold" nodeType="after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dissolve">
                                      <p:cBhvr>
                                        <p:cTn id="131" dur="100"/>
                                        <p:tgtEl>
                                          <p:spTgt spid="108"/>
                                        </p:tgtEl>
                                      </p:cBhvr>
                                    </p:animEffect>
                                  </p:childTnLst>
                                </p:cTn>
                              </p:par>
                            </p:childTnLst>
                          </p:cTn>
                        </p:par>
                        <p:par>
                          <p:cTn id="132" fill="hold">
                            <p:stCondLst>
                              <p:cond delay="3200"/>
                            </p:stCondLst>
                            <p:childTnLst>
                              <p:par>
                                <p:cTn id="133" presetID="9" presetClass="entr" presetSubtype="0" fill="hold" nodeType="after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dissolve">
                                      <p:cBhvr>
                                        <p:cTn id="135" dur="100"/>
                                        <p:tgtEl>
                                          <p:spTgt spid="114"/>
                                        </p:tgtEl>
                                      </p:cBhvr>
                                    </p:animEffect>
                                  </p:childTnLst>
                                </p:cTn>
                              </p:par>
                            </p:childTnLst>
                          </p:cTn>
                        </p:par>
                        <p:par>
                          <p:cTn id="136" fill="hold">
                            <p:stCondLst>
                              <p:cond delay="3300"/>
                            </p:stCondLst>
                            <p:childTnLst>
                              <p:par>
                                <p:cTn id="137" presetID="9" presetClass="entr" presetSubtype="0" fill="hold" nodeType="afterEffect">
                                  <p:stCondLst>
                                    <p:cond delay="0"/>
                                  </p:stCondLst>
                                  <p:childTnLst>
                                    <p:set>
                                      <p:cBhvr>
                                        <p:cTn id="138" dur="1" fill="hold">
                                          <p:stCondLst>
                                            <p:cond delay="0"/>
                                          </p:stCondLst>
                                        </p:cTn>
                                        <p:tgtEl>
                                          <p:spTgt spid="120"/>
                                        </p:tgtEl>
                                        <p:attrNameLst>
                                          <p:attrName>style.visibility</p:attrName>
                                        </p:attrNameLst>
                                      </p:cBhvr>
                                      <p:to>
                                        <p:strVal val="visible"/>
                                      </p:to>
                                    </p:set>
                                    <p:animEffect transition="in" filter="dissolve">
                                      <p:cBhvr>
                                        <p:cTn id="139" dur="100"/>
                                        <p:tgtEl>
                                          <p:spTgt spid="120"/>
                                        </p:tgtEl>
                                      </p:cBhvr>
                                    </p:animEffect>
                                  </p:childTnLst>
                                </p:cTn>
                              </p:par>
                            </p:childTnLst>
                          </p:cTn>
                        </p:par>
                        <p:par>
                          <p:cTn id="140" fill="hold">
                            <p:stCondLst>
                              <p:cond delay="3400"/>
                            </p:stCondLst>
                            <p:childTnLst>
                              <p:par>
                                <p:cTn id="141" presetID="9" presetClass="entr" presetSubtype="0" fill="hold" nodeType="afterEffect">
                                  <p:stCondLst>
                                    <p:cond delay="0"/>
                                  </p:stCondLst>
                                  <p:childTnLst>
                                    <p:set>
                                      <p:cBhvr>
                                        <p:cTn id="142" dur="1" fill="hold">
                                          <p:stCondLst>
                                            <p:cond delay="0"/>
                                          </p:stCondLst>
                                        </p:cTn>
                                        <p:tgtEl>
                                          <p:spTgt spid="117"/>
                                        </p:tgtEl>
                                        <p:attrNameLst>
                                          <p:attrName>style.visibility</p:attrName>
                                        </p:attrNameLst>
                                      </p:cBhvr>
                                      <p:to>
                                        <p:strVal val="visible"/>
                                      </p:to>
                                    </p:set>
                                    <p:animEffect transition="in" filter="dissolve">
                                      <p:cBhvr>
                                        <p:cTn id="143" dur="100"/>
                                        <p:tgtEl>
                                          <p:spTgt spid="117"/>
                                        </p:tgtEl>
                                      </p:cBhvr>
                                    </p:animEffect>
                                  </p:childTnLst>
                                </p:cTn>
                              </p:par>
                            </p:childTnLst>
                          </p:cTn>
                        </p:par>
                        <p:par>
                          <p:cTn id="144" fill="hold">
                            <p:stCondLst>
                              <p:cond delay="3500"/>
                            </p:stCondLst>
                            <p:childTnLst>
                              <p:par>
                                <p:cTn id="145" presetID="9" presetClass="entr" presetSubtype="0" fill="hold" nodeType="afterEffect">
                                  <p:stCondLst>
                                    <p:cond delay="0"/>
                                  </p:stCondLst>
                                  <p:childTnLst>
                                    <p:set>
                                      <p:cBhvr>
                                        <p:cTn id="146" dur="1" fill="hold">
                                          <p:stCondLst>
                                            <p:cond delay="0"/>
                                          </p:stCondLst>
                                        </p:cTn>
                                        <p:tgtEl>
                                          <p:spTgt spid="123"/>
                                        </p:tgtEl>
                                        <p:attrNameLst>
                                          <p:attrName>style.visibility</p:attrName>
                                        </p:attrNameLst>
                                      </p:cBhvr>
                                      <p:to>
                                        <p:strVal val="visible"/>
                                      </p:to>
                                    </p:set>
                                    <p:animEffect transition="in" filter="dissolve">
                                      <p:cBhvr>
                                        <p:cTn id="147" dur="100"/>
                                        <p:tgtEl>
                                          <p:spTgt spid="123"/>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17408"/>
                                        </p:tgtEl>
                                        <p:attrNameLst>
                                          <p:attrName>style.visibility</p:attrName>
                                        </p:attrNameLst>
                                      </p:cBhvr>
                                      <p:to>
                                        <p:strVal val="visible"/>
                                      </p:to>
                                    </p:set>
                                    <p:animEffect transition="in" filter="dissolve">
                                      <p:cBhvr>
                                        <p:cTn id="152" dur="500"/>
                                        <p:tgtEl>
                                          <p:spTgt spid="17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extLst>
              <p:ext uri="{D42A27DB-BD31-4B8C-83A1-F6EECF244321}">
                <p14:modId xmlns:p14="http://schemas.microsoft.com/office/powerpoint/2010/main" val="1314480712"/>
              </p:ext>
            </p:extLst>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205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Building the Model</a:t>
            </a:r>
          </a:p>
        </p:txBody>
      </p:sp>
      <p:pic>
        <p:nvPicPr>
          <p:cNvPr id="18438" name="Picture 6" descr="Best I Need Eine GIFs | Gfycat">
            <a:extLst>
              <a:ext uri="{FF2B5EF4-FFF2-40B4-BE49-F238E27FC236}">
                <a16:creationId xmlns:a16="http://schemas.microsoft.com/office/drawing/2014/main" id="{90D57FC5-A65B-B943-B8C4-8C5E7B0F6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560" y="844229"/>
            <a:ext cx="5119869" cy="38399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35F2486-38F1-5147-9A7C-9BFCC941B2B5}"/>
              </a:ext>
            </a:extLst>
          </p:cNvPr>
          <p:cNvSpPr/>
          <p:nvPr/>
        </p:nvSpPr>
        <p:spPr>
          <a:xfrm>
            <a:off x="3971278" y="1701479"/>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ARIMA</a:t>
            </a:r>
          </a:p>
        </p:txBody>
      </p:sp>
      <p:sp>
        <p:nvSpPr>
          <p:cNvPr id="19" name="Rectangle 18">
            <a:extLst>
              <a:ext uri="{FF2B5EF4-FFF2-40B4-BE49-F238E27FC236}">
                <a16:creationId xmlns:a16="http://schemas.microsoft.com/office/drawing/2014/main" id="{1975DB75-401C-5F4C-AEB9-05172E8D97FA}"/>
              </a:ext>
            </a:extLst>
          </p:cNvPr>
          <p:cNvSpPr/>
          <p:nvPr/>
        </p:nvSpPr>
        <p:spPr>
          <a:xfrm>
            <a:off x="5162309" y="4086850"/>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COE DATA</a:t>
            </a:r>
          </a:p>
        </p:txBody>
      </p:sp>
      <p:pic>
        <p:nvPicPr>
          <p:cNvPr id="5" name="Picture 4" descr="Chart, line chart&#10;&#10;Description automatically generated">
            <a:extLst>
              <a:ext uri="{FF2B5EF4-FFF2-40B4-BE49-F238E27FC236}">
                <a16:creationId xmlns:a16="http://schemas.microsoft.com/office/drawing/2014/main" id="{5C3567C9-4D22-294F-8B9E-C362739D1D9E}"/>
              </a:ext>
            </a:extLst>
          </p:cNvPr>
          <p:cNvPicPr>
            <a:picLocks noChangeAspect="1"/>
          </p:cNvPicPr>
          <p:nvPr/>
        </p:nvPicPr>
        <p:blipFill>
          <a:blip r:embed="rId4"/>
          <a:stretch>
            <a:fillRect/>
          </a:stretch>
        </p:blipFill>
        <p:spPr>
          <a:xfrm>
            <a:off x="4944884" y="3552896"/>
            <a:ext cx="2200556" cy="1407666"/>
          </a:xfrm>
          <a:prstGeom prst="rect">
            <a:avLst/>
          </a:prstGeom>
        </p:spPr>
      </p:pic>
    </p:spTree>
    <p:extLst>
      <p:ext uri="{BB962C8B-B14F-4D97-AF65-F5344CB8AC3E}">
        <p14:creationId xmlns:p14="http://schemas.microsoft.com/office/powerpoint/2010/main" val="278788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Steps to Do!</a:t>
            </a:r>
            <a:endParaRPr dirty="0"/>
          </a:p>
        </p:txBody>
      </p:sp>
      <p:graphicFrame>
        <p:nvGraphicFramePr>
          <p:cNvPr id="4" name="Diagram 3">
            <a:extLst>
              <a:ext uri="{FF2B5EF4-FFF2-40B4-BE49-F238E27FC236}">
                <a16:creationId xmlns:a16="http://schemas.microsoft.com/office/drawing/2014/main" id="{CB6AA3A5-6226-7844-A1D6-7AE55558D65F}"/>
              </a:ext>
            </a:extLst>
          </p:cNvPr>
          <p:cNvGraphicFramePr/>
          <p:nvPr/>
        </p:nvGraphicFramePr>
        <p:xfrm>
          <a:off x="1274541" y="760508"/>
          <a:ext cx="6330026" cy="4089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7028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The Prediction</a:t>
            </a:r>
          </a:p>
        </p:txBody>
      </p:sp>
      <p:sp>
        <p:nvSpPr>
          <p:cNvPr id="3" name="Rectangle 2">
            <a:extLst>
              <a:ext uri="{FF2B5EF4-FFF2-40B4-BE49-F238E27FC236}">
                <a16:creationId xmlns:a16="http://schemas.microsoft.com/office/drawing/2014/main" id="{935F2486-38F1-5147-9A7C-9BFCC941B2B5}"/>
              </a:ext>
            </a:extLst>
          </p:cNvPr>
          <p:cNvSpPr/>
          <p:nvPr/>
        </p:nvSpPr>
        <p:spPr>
          <a:xfrm>
            <a:off x="3971278" y="1701479"/>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ARIMA</a:t>
            </a:r>
          </a:p>
        </p:txBody>
      </p:sp>
      <p:sp>
        <p:nvSpPr>
          <p:cNvPr id="19" name="Rectangle 18">
            <a:extLst>
              <a:ext uri="{FF2B5EF4-FFF2-40B4-BE49-F238E27FC236}">
                <a16:creationId xmlns:a16="http://schemas.microsoft.com/office/drawing/2014/main" id="{1975DB75-401C-5F4C-AEB9-05172E8D97FA}"/>
              </a:ext>
            </a:extLst>
          </p:cNvPr>
          <p:cNvSpPr/>
          <p:nvPr/>
        </p:nvSpPr>
        <p:spPr>
          <a:xfrm>
            <a:off x="5162309" y="4086850"/>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COE DATA</a:t>
            </a:r>
          </a:p>
        </p:txBody>
      </p:sp>
      <p:pic>
        <p:nvPicPr>
          <p:cNvPr id="6" name="Picture 5" descr="Chart, line chart&#10;&#10;Description automatically generated">
            <a:extLst>
              <a:ext uri="{FF2B5EF4-FFF2-40B4-BE49-F238E27FC236}">
                <a16:creationId xmlns:a16="http://schemas.microsoft.com/office/drawing/2014/main" id="{920EF263-59B1-2F47-AD55-F919F3D2E624}"/>
              </a:ext>
            </a:extLst>
          </p:cNvPr>
          <p:cNvPicPr>
            <a:picLocks noChangeAspect="1"/>
          </p:cNvPicPr>
          <p:nvPr/>
        </p:nvPicPr>
        <p:blipFill>
          <a:blip r:embed="rId3"/>
          <a:stretch>
            <a:fillRect/>
          </a:stretch>
        </p:blipFill>
        <p:spPr>
          <a:xfrm>
            <a:off x="1946110" y="760508"/>
            <a:ext cx="5636067" cy="4068965"/>
          </a:xfrm>
          <a:prstGeom prst="rect">
            <a:avLst/>
          </a:prstGeom>
        </p:spPr>
      </p:pic>
      <p:sp>
        <p:nvSpPr>
          <p:cNvPr id="10" name="Oval 9">
            <a:extLst>
              <a:ext uri="{FF2B5EF4-FFF2-40B4-BE49-F238E27FC236}">
                <a16:creationId xmlns:a16="http://schemas.microsoft.com/office/drawing/2014/main" id="{36D5B0A5-7820-1646-AE04-424BEB005341}"/>
              </a:ext>
            </a:extLst>
          </p:cNvPr>
          <p:cNvSpPr/>
          <p:nvPr/>
        </p:nvSpPr>
        <p:spPr>
          <a:xfrm>
            <a:off x="4868316" y="2455904"/>
            <a:ext cx="398166" cy="530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64F051-E94D-B042-9A0D-223CB9F753D8}"/>
              </a:ext>
            </a:extLst>
          </p:cNvPr>
          <p:cNvSpPr/>
          <p:nvPr/>
        </p:nvSpPr>
        <p:spPr>
          <a:xfrm>
            <a:off x="6370510" y="1489057"/>
            <a:ext cx="398166" cy="424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6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The VERDICT</a:t>
            </a:r>
          </a:p>
        </p:txBody>
      </p:sp>
      <p:sp>
        <p:nvSpPr>
          <p:cNvPr id="3" name="Rectangle 2">
            <a:extLst>
              <a:ext uri="{FF2B5EF4-FFF2-40B4-BE49-F238E27FC236}">
                <a16:creationId xmlns:a16="http://schemas.microsoft.com/office/drawing/2014/main" id="{935F2486-38F1-5147-9A7C-9BFCC941B2B5}"/>
              </a:ext>
            </a:extLst>
          </p:cNvPr>
          <p:cNvSpPr/>
          <p:nvPr/>
        </p:nvSpPr>
        <p:spPr>
          <a:xfrm>
            <a:off x="3971278" y="1701479"/>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ARIMA</a:t>
            </a:r>
          </a:p>
        </p:txBody>
      </p:sp>
      <p:sp>
        <p:nvSpPr>
          <p:cNvPr id="19" name="Rectangle 18">
            <a:extLst>
              <a:ext uri="{FF2B5EF4-FFF2-40B4-BE49-F238E27FC236}">
                <a16:creationId xmlns:a16="http://schemas.microsoft.com/office/drawing/2014/main" id="{1975DB75-401C-5F4C-AEB9-05172E8D97FA}"/>
              </a:ext>
            </a:extLst>
          </p:cNvPr>
          <p:cNvSpPr/>
          <p:nvPr/>
        </p:nvSpPr>
        <p:spPr>
          <a:xfrm>
            <a:off x="5162309" y="4086850"/>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COE DATA</a:t>
            </a:r>
          </a:p>
        </p:txBody>
      </p:sp>
      <p:pic>
        <p:nvPicPr>
          <p:cNvPr id="5" name="Picture 4">
            <a:extLst>
              <a:ext uri="{FF2B5EF4-FFF2-40B4-BE49-F238E27FC236}">
                <a16:creationId xmlns:a16="http://schemas.microsoft.com/office/drawing/2014/main" id="{2B975C61-77C8-8742-AA68-7E0BECB0542F}"/>
              </a:ext>
            </a:extLst>
          </p:cNvPr>
          <p:cNvPicPr>
            <a:picLocks noChangeAspect="1"/>
          </p:cNvPicPr>
          <p:nvPr/>
        </p:nvPicPr>
        <p:blipFill>
          <a:blip r:embed="rId3"/>
          <a:stretch>
            <a:fillRect/>
          </a:stretch>
        </p:blipFill>
        <p:spPr>
          <a:xfrm>
            <a:off x="201993" y="1447920"/>
            <a:ext cx="8740014" cy="764971"/>
          </a:xfrm>
          <a:prstGeom prst="rect">
            <a:avLst/>
          </a:prstGeom>
        </p:spPr>
      </p:pic>
      <p:pic>
        <p:nvPicPr>
          <p:cNvPr id="4" name="Picture 3" descr="Table&#10;&#10;Description automatically generated">
            <a:extLst>
              <a:ext uri="{FF2B5EF4-FFF2-40B4-BE49-F238E27FC236}">
                <a16:creationId xmlns:a16="http://schemas.microsoft.com/office/drawing/2014/main" id="{BDE5BCB1-C389-8943-9615-05530ACCC824}"/>
              </a:ext>
            </a:extLst>
          </p:cNvPr>
          <p:cNvPicPr>
            <a:picLocks noChangeAspect="1"/>
          </p:cNvPicPr>
          <p:nvPr/>
        </p:nvPicPr>
        <p:blipFill>
          <a:blip r:embed="rId4"/>
          <a:stretch>
            <a:fillRect/>
          </a:stretch>
        </p:blipFill>
        <p:spPr>
          <a:xfrm>
            <a:off x="533195" y="2407533"/>
            <a:ext cx="2165400" cy="2568698"/>
          </a:xfrm>
          <a:prstGeom prst="rect">
            <a:avLst/>
          </a:prstGeom>
        </p:spPr>
      </p:pic>
      <p:graphicFrame>
        <p:nvGraphicFramePr>
          <p:cNvPr id="6" name="Table 7">
            <a:extLst>
              <a:ext uri="{FF2B5EF4-FFF2-40B4-BE49-F238E27FC236}">
                <a16:creationId xmlns:a16="http://schemas.microsoft.com/office/drawing/2014/main" id="{5F2EF42F-E35A-2E42-BB53-944816352EFE}"/>
              </a:ext>
            </a:extLst>
          </p:cNvPr>
          <p:cNvGraphicFramePr>
            <a:graphicFrameLocks noGrp="1"/>
          </p:cNvGraphicFramePr>
          <p:nvPr>
            <p:extLst>
              <p:ext uri="{D42A27DB-BD31-4B8C-83A1-F6EECF244321}">
                <p14:modId xmlns:p14="http://schemas.microsoft.com/office/powerpoint/2010/main" val="3075874754"/>
              </p:ext>
            </p:extLst>
          </p:nvPr>
        </p:nvGraphicFramePr>
        <p:xfrm>
          <a:off x="2907175" y="2634467"/>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522238438"/>
                    </a:ext>
                  </a:extLst>
                </a:gridCol>
                <a:gridCol w="3048000">
                  <a:extLst>
                    <a:ext uri="{9D8B030D-6E8A-4147-A177-3AD203B41FA5}">
                      <a16:colId xmlns:a16="http://schemas.microsoft.com/office/drawing/2014/main" val="1134821493"/>
                    </a:ext>
                  </a:extLst>
                </a:gridCol>
              </a:tblGrid>
              <a:tr h="370840">
                <a:tc>
                  <a:txBody>
                    <a:bodyPr/>
                    <a:lstStyle/>
                    <a:p>
                      <a:pPr algn="ctr"/>
                      <a:r>
                        <a:rPr lang="en-US" dirty="0"/>
                        <a:t>Predicted</a:t>
                      </a:r>
                    </a:p>
                  </a:txBody>
                  <a:tcPr/>
                </a:tc>
                <a:tc>
                  <a:txBody>
                    <a:bodyPr/>
                    <a:lstStyle/>
                    <a:p>
                      <a:pPr algn="ctr"/>
                      <a:r>
                        <a:rPr lang="en-US" dirty="0"/>
                        <a:t>Actual</a:t>
                      </a:r>
                    </a:p>
                  </a:txBody>
                  <a:tcPr/>
                </a:tc>
                <a:extLst>
                  <a:ext uri="{0D108BD9-81ED-4DB2-BD59-A6C34878D82A}">
                    <a16:rowId xmlns:a16="http://schemas.microsoft.com/office/drawing/2014/main" val="1883210031"/>
                  </a:ext>
                </a:extLst>
              </a:tr>
              <a:tr h="370840">
                <a:tc>
                  <a:txBody>
                    <a:bodyPr/>
                    <a:lstStyle/>
                    <a:p>
                      <a:pPr algn="ctr"/>
                      <a:r>
                        <a:rPr lang="en-US" dirty="0"/>
                        <a:t>$43755</a:t>
                      </a:r>
                    </a:p>
                  </a:txBody>
                  <a:tcPr/>
                </a:tc>
                <a:tc>
                  <a:txBody>
                    <a:bodyPr/>
                    <a:lstStyle/>
                    <a:p>
                      <a:pPr algn="ctr"/>
                      <a:r>
                        <a:rPr lang="en-US" dirty="0"/>
                        <a:t>$45,600</a:t>
                      </a:r>
                    </a:p>
                  </a:txBody>
                  <a:tcPr/>
                </a:tc>
                <a:extLst>
                  <a:ext uri="{0D108BD9-81ED-4DB2-BD59-A6C34878D82A}">
                    <a16:rowId xmlns:a16="http://schemas.microsoft.com/office/drawing/2014/main" val="4162895914"/>
                  </a:ext>
                </a:extLst>
              </a:tr>
              <a:tr h="370840">
                <a:tc>
                  <a:txBody>
                    <a:bodyPr/>
                    <a:lstStyle/>
                    <a:p>
                      <a:pPr algn="ctr"/>
                      <a:r>
                        <a:rPr lang="en-US" dirty="0"/>
                        <a:t>$44808</a:t>
                      </a:r>
                    </a:p>
                  </a:txBody>
                  <a:tcPr/>
                </a:tc>
                <a:tc>
                  <a:txBody>
                    <a:bodyPr/>
                    <a:lstStyle/>
                    <a:p>
                      <a:pPr algn="ctr"/>
                      <a:r>
                        <a:rPr lang="en-US" dirty="0"/>
                        <a:t>??????</a:t>
                      </a:r>
                    </a:p>
                  </a:txBody>
                  <a:tcPr/>
                </a:tc>
                <a:extLst>
                  <a:ext uri="{0D108BD9-81ED-4DB2-BD59-A6C34878D82A}">
                    <a16:rowId xmlns:a16="http://schemas.microsoft.com/office/drawing/2014/main" val="1240662933"/>
                  </a:ext>
                </a:extLst>
              </a:tr>
            </a:tbl>
          </a:graphicData>
        </a:graphic>
      </p:graphicFrame>
    </p:spTree>
    <p:extLst>
      <p:ext uri="{BB962C8B-B14F-4D97-AF65-F5344CB8AC3E}">
        <p14:creationId xmlns:p14="http://schemas.microsoft.com/office/powerpoint/2010/main" val="273140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9;p15">
            <a:extLst>
              <a:ext uri="{FF2B5EF4-FFF2-40B4-BE49-F238E27FC236}">
                <a16:creationId xmlns:a16="http://schemas.microsoft.com/office/drawing/2014/main" id="{A9AF6933-2BC2-2D47-B1B2-AB56096572A9}"/>
              </a:ext>
            </a:extLst>
          </p:cNvPr>
          <p:cNvPicPr preferRelativeResize="0"/>
          <p:nvPr/>
        </p:nvPicPr>
        <p:blipFill>
          <a:blip r:embed="rId3">
            <a:alphaModFix/>
            <a:extLst>
              <a:ext uri="{BEBA8EAE-BF5A-486C-A8C5-ECC9F3942E4B}">
                <a14:imgProps xmlns:a14="http://schemas.microsoft.com/office/drawing/2010/main">
                  <a14:imgLayer r:embed="rId4">
                    <a14:imgEffect>
                      <a14:backgroundRemoval t="10000" b="90000" l="10000" r="90000">
                        <a14:foregroundMark x1="21719" y1="67361" x2="33750" y2="70139"/>
                        <a14:foregroundMark x1="33750" y1="70139" x2="40703" y2="77222"/>
                        <a14:foregroundMark x1="38672" y1="78889" x2="23516" y2="69444"/>
                        <a14:foregroundMark x1="59141" y1="77639" x2="76563" y2="79306"/>
                        <a14:foregroundMark x1="75234" y1="80833" x2="75234" y2="80833"/>
                        <a14:foregroundMark x1="73750" y1="80278" x2="73750" y2="80278"/>
                        <a14:foregroundMark x1="72344" y1="78889" x2="73672" y2="82778"/>
                        <a14:backgroundMark x1="23203" y1="74167" x2="33516" y2="81528"/>
                        <a14:backgroundMark x1="33516" y1="81528" x2="34063" y2="81528"/>
                        <a14:backgroundMark x1="35000" y1="80417" x2="27656" y2="78056"/>
                        <a14:backgroundMark x1="27656" y1="78056" x2="25391" y2="75278"/>
                        <a14:backgroundMark x1="47109" y1="86250" x2="65391" y2="86528"/>
                        <a14:backgroundMark x1="65391" y1="86528" x2="75859" y2="85139"/>
                        <a14:backgroundMark x1="49063" y1="92778" x2="49375" y2="84167"/>
                        <a14:backgroundMark x1="51719" y1="83750" x2="51719" y2="83750"/>
                      </a14:backgroundRemoval>
                    </a14:imgEffect>
                  </a14:imgLayer>
                </a14:imgProps>
              </a:ext>
            </a:extLst>
          </a:blip>
          <a:stretch>
            <a:fillRect/>
          </a:stretch>
        </p:blipFill>
        <p:spPr>
          <a:xfrm>
            <a:off x="3251638" y="1829046"/>
            <a:ext cx="2640723" cy="1485407"/>
          </a:xfrm>
          <a:prstGeom prst="rect">
            <a:avLst/>
          </a:prstGeom>
          <a:noFill/>
          <a:ln>
            <a:noFill/>
          </a:ln>
        </p:spPr>
      </p:pic>
      <p:sp>
        <p:nvSpPr>
          <p:cNvPr id="5" name="TextBox 4">
            <a:extLst>
              <a:ext uri="{FF2B5EF4-FFF2-40B4-BE49-F238E27FC236}">
                <a16:creationId xmlns:a16="http://schemas.microsoft.com/office/drawing/2014/main" id="{F3E7B249-727B-5C4A-910B-FF51D869E552}"/>
              </a:ext>
            </a:extLst>
          </p:cNvPr>
          <p:cNvSpPr txBox="1"/>
          <p:nvPr/>
        </p:nvSpPr>
        <p:spPr>
          <a:xfrm>
            <a:off x="3540384" y="1379384"/>
            <a:ext cx="2050188" cy="584775"/>
          </a:xfrm>
          <a:prstGeom prst="rect">
            <a:avLst/>
          </a:prstGeom>
          <a:noFill/>
        </p:spPr>
        <p:txBody>
          <a:bodyPr wrap="square" rtlCol="0">
            <a:spAutoFit/>
          </a:bodyPr>
          <a:lstStyle/>
          <a:p>
            <a:r>
              <a:rPr lang="en-US" sz="1600" dirty="0">
                <a:solidFill>
                  <a:schemeClr val="bg1"/>
                </a:solidFill>
              </a:rPr>
              <a:t>Initial Selling Price</a:t>
            </a:r>
          </a:p>
          <a:p>
            <a:pPr algn="ctr"/>
            <a:r>
              <a:rPr lang="en-US" sz="1600" dirty="0">
                <a:solidFill>
                  <a:schemeClr val="bg1"/>
                </a:solidFill>
              </a:rPr>
              <a:t>$19,741</a:t>
            </a:r>
          </a:p>
        </p:txBody>
      </p:sp>
      <p:sp>
        <p:nvSpPr>
          <p:cNvPr id="6" name="TextBox 5">
            <a:extLst>
              <a:ext uri="{FF2B5EF4-FFF2-40B4-BE49-F238E27FC236}">
                <a16:creationId xmlns:a16="http://schemas.microsoft.com/office/drawing/2014/main" id="{578C0D36-7ACB-6148-BB2E-AD3F42574D2F}"/>
              </a:ext>
            </a:extLst>
          </p:cNvPr>
          <p:cNvSpPr txBox="1"/>
          <p:nvPr/>
        </p:nvSpPr>
        <p:spPr>
          <a:xfrm>
            <a:off x="3540383" y="327940"/>
            <a:ext cx="2050188" cy="584775"/>
          </a:xfrm>
          <a:prstGeom prst="rect">
            <a:avLst/>
          </a:prstGeom>
          <a:noFill/>
        </p:spPr>
        <p:txBody>
          <a:bodyPr wrap="square" rtlCol="0">
            <a:spAutoFit/>
          </a:bodyPr>
          <a:lstStyle/>
          <a:p>
            <a:pPr algn="ctr"/>
            <a:r>
              <a:rPr lang="en-US" sz="1600" dirty="0">
                <a:solidFill>
                  <a:schemeClr val="bg1"/>
                </a:solidFill>
              </a:rPr>
              <a:t>Final Base Price</a:t>
            </a:r>
          </a:p>
          <a:p>
            <a:pPr algn="ctr"/>
            <a:r>
              <a:rPr lang="en-US" sz="1600" dirty="0">
                <a:solidFill>
                  <a:schemeClr val="bg1"/>
                </a:solidFill>
              </a:rPr>
              <a:t>$81,734</a:t>
            </a:r>
          </a:p>
        </p:txBody>
      </p:sp>
      <p:sp>
        <p:nvSpPr>
          <p:cNvPr id="7" name="Google Shape;161;p17">
            <a:extLst>
              <a:ext uri="{FF2B5EF4-FFF2-40B4-BE49-F238E27FC236}">
                <a16:creationId xmlns:a16="http://schemas.microsoft.com/office/drawing/2014/main" id="{DC01CE94-4C1C-D749-8B5A-20B8BE4F4D8C}"/>
              </a:ext>
            </a:extLst>
          </p:cNvPr>
          <p:cNvSpPr txBox="1">
            <a:spLocks noGrp="1"/>
          </p:cNvSpPr>
          <p:nvPr>
            <p:ph type="title"/>
          </p:nvPr>
        </p:nvSpPr>
        <p:spPr>
          <a:xfrm>
            <a:off x="1044043" y="-1407"/>
            <a:ext cx="3965498"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Car Prices in SG</a:t>
            </a:r>
            <a:endParaRPr dirty="0"/>
          </a:p>
        </p:txBody>
      </p:sp>
    </p:spTree>
    <p:extLst>
      <p:ext uri="{BB962C8B-B14F-4D97-AF65-F5344CB8AC3E}">
        <p14:creationId xmlns:p14="http://schemas.microsoft.com/office/powerpoint/2010/main" val="286988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400000" y="400000"/>
                                    </p:animScale>
                                  </p:childTnLst>
                                </p:cTn>
                              </p:par>
                              <p:par>
                                <p:cTn id="7" presetID="0" presetClass="path" presetSubtype="0" accel="50000" decel="50000" fill="hold" grpId="0" nodeType="withEffect">
                                  <p:stCondLst>
                                    <p:cond delay="0"/>
                                  </p:stCondLst>
                                  <p:childTnLst>
                                    <p:animMotion origin="layout" path="M 0.00954 0.02099 L 0.00954 -0.20432 " pathEditMode="relative" rAng="0" ptsTypes="AA">
                                      <p:cBhvr>
                                        <p:cTn id="8" dur="2000" fill="hold"/>
                                        <p:tgtEl>
                                          <p:spTgt spid="5"/>
                                        </p:tgtEl>
                                        <p:attrNameLst>
                                          <p:attrName>ppt_x</p:attrName>
                                          <p:attrName>ppt_y</p:attrName>
                                        </p:attrNameLst>
                                      </p:cBhvr>
                                      <p:rCtr x="0" y="-11265"/>
                                    </p:animMotion>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1" nodeType="click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1;p17">
            <a:extLst>
              <a:ext uri="{FF2B5EF4-FFF2-40B4-BE49-F238E27FC236}">
                <a16:creationId xmlns:a16="http://schemas.microsoft.com/office/drawing/2014/main" id="{82178BCF-F3F2-0249-94EA-EE66CA41DBEA}"/>
              </a:ext>
            </a:extLst>
          </p:cNvPr>
          <p:cNvSpPr txBox="1">
            <a:spLocks/>
          </p:cNvSpPr>
          <p:nvPr/>
        </p:nvSpPr>
        <p:spPr>
          <a:xfrm>
            <a:off x="1009319" y="-4463"/>
            <a:ext cx="5738722" cy="7649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pPr>
              <a:lnSpc>
                <a:spcPct val="150000"/>
              </a:lnSpc>
            </a:pPr>
            <a:r>
              <a:rPr lang="en-US" dirty="0"/>
              <a:t>Work Distribution</a:t>
            </a:r>
          </a:p>
        </p:txBody>
      </p:sp>
      <p:sp>
        <p:nvSpPr>
          <p:cNvPr id="3" name="Rectangle 2">
            <a:extLst>
              <a:ext uri="{FF2B5EF4-FFF2-40B4-BE49-F238E27FC236}">
                <a16:creationId xmlns:a16="http://schemas.microsoft.com/office/drawing/2014/main" id="{935F2486-38F1-5147-9A7C-9BFCC941B2B5}"/>
              </a:ext>
            </a:extLst>
          </p:cNvPr>
          <p:cNvSpPr/>
          <p:nvPr/>
        </p:nvSpPr>
        <p:spPr>
          <a:xfrm>
            <a:off x="3971278" y="1701479"/>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ARIMA</a:t>
            </a:r>
          </a:p>
        </p:txBody>
      </p:sp>
      <p:sp>
        <p:nvSpPr>
          <p:cNvPr id="19" name="Rectangle 18">
            <a:extLst>
              <a:ext uri="{FF2B5EF4-FFF2-40B4-BE49-F238E27FC236}">
                <a16:creationId xmlns:a16="http://schemas.microsoft.com/office/drawing/2014/main" id="{1975DB75-401C-5F4C-AEB9-05172E8D97FA}"/>
              </a:ext>
            </a:extLst>
          </p:cNvPr>
          <p:cNvSpPr/>
          <p:nvPr/>
        </p:nvSpPr>
        <p:spPr>
          <a:xfrm>
            <a:off x="5162309" y="4086850"/>
            <a:ext cx="1585732" cy="424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COE DATA</a:t>
            </a:r>
          </a:p>
        </p:txBody>
      </p:sp>
      <p:pic>
        <p:nvPicPr>
          <p:cNvPr id="9" name="Picture 2" descr="Everything We Know About LoL Season 9!">
            <a:extLst>
              <a:ext uri="{FF2B5EF4-FFF2-40B4-BE49-F238E27FC236}">
                <a16:creationId xmlns:a16="http://schemas.microsoft.com/office/drawing/2014/main" id="{D6EE284C-6CEB-5045-9008-94DB616A5E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2" t="33701" r="78706" b="29402"/>
          <a:stretch/>
        </p:blipFill>
        <p:spPr bwMode="auto">
          <a:xfrm>
            <a:off x="7153154" y="986409"/>
            <a:ext cx="798654" cy="891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976DA4-F59D-2041-A973-418B3D607441}"/>
              </a:ext>
            </a:extLst>
          </p:cNvPr>
          <p:cNvSpPr txBox="1"/>
          <p:nvPr/>
        </p:nvSpPr>
        <p:spPr>
          <a:xfrm>
            <a:off x="903401" y="2231217"/>
            <a:ext cx="1365812" cy="461665"/>
          </a:xfrm>
          <a:prstGeom prst="rect">
            <a:avLst/>
          </a:prstGeom>
          <a:noFill/>
        </p:spPr>
        <p:txBody>
          <a:bodyPr wrap="square" rtlCol="0">
            <a:spAutoFit/>
          </a:bodyPr>
          <a:lstStyle/>
          <a:p>
            <a:pPr>
              <a:buClr>
                <a:schemeClr val="bg1"/>
              </a:buClr>
            </a:pPr>
            <a:r>
              <a:rPr lang="en-US" sz="2400" dirty="0">
                <a:solidFill>
                  <a:schemeClr val="bg1"/>
                </a:solidFill>
              </a:rPr>
              <a:t>Joel Tan</a:t>
            </a:r>
          </a:p>
        </p:txBody>
      </p:sp>
      <p:sp>
        <p:nvSpPr>
          <p:cNvPr id="11" name="TextBox 10">
            <a:extLst>
              <a:ext uri="{FF2B5EF4-FFF2-40B4-BE49-F238E27FC236}">
                <a16:creationId xmlns:a16="http://schemas.microsoft.com/office/drawing/2014/main" id="{3B06888C-0A78-A74F-B2A4-431AE3661B4F}"/>
              </a:ext>
            </a:extLst>
          </p:cNvPr>
          <p:cNvSpPr txBox="1"/>
          <p:nvPr/>
        </p:nvSpPr>
        <p:spPr>
          <a:xfrm>
            <a:off x="3683553" y="2231483"/>
            <a:ext cx="2083440" cy="461665"/>
          </a:xfrm>
          <a:prstGeom prst="rect">
            <a:avLst/>
          </a:prstGeom>
          <a:noFill/>
        </p:spPr>
        <p:txBody>
          <a:bodyPr wrap="square" rtlCol="0">
            <a:spAutoFit/>
          </a:bodyPr>
          <a:lstStyle/>
          <a:p>
            <a:pPr>
              <a:buClr>
                <a:schemeClr val="bg1"/>
              </a:buClr>
            </a:pPr>
            <a:r>
              <a:rPr lang="en-US" sz="2400" dirty="0">
                <a:solidFill>
                  <a:schemeClr val="bg1"/>
                </a:solidFill>
              </a:rPr>
              <a:t>Goh Peng </a:t>
            </a:r>
            <a:r>
              <a:rPr lang="en-US" sz="2400" dirty="0" err="1">
                <a:solidFill>
                  <a:schemeClr val="bg1"/>
                </a:solidFill>
              </a:rPr>
              <a:t>Aik</a:t>
            </a:r>
            <a:endParaRPr lang="en-US" sz="2400" dirty="0">
              <a:solidFill>
                <a:schemeClr val="bg1"/>
              </a:solidFill>
            </a:endParaRPr>
          </a:p>
        </p:txBody>
      </p:sp>
      <p:sp>
        <p:nvSpPr>
          <p:cNvPr id="12" name="TextBox 11">
            <a:extLst>
              <a:ext uri="{FF2B5EF4-FFF2-40B4-BE49-F238E27FC236}">
                <a16:creationId xmlns:a16="http://schemas.microsoft.com/office/drawing/2014/main" id="{383D9985-8D73-6F44-8DB6-F763AD25ED3F}"/>
              </a:ext>
            </a:extLst>
          </p:cNvPr>
          <p:cNvSpPr txBox="1"/>
          <p:nvPr/>
        </p:nvSpPr>
        <p:spPr>
          <a:xfrm>
            <a:off x="6510763" y="2231217"/>
            <a:ext cx="2083441" cy="461665"/>
          </a:xfrm>
          <a:prstGeom prst="rect">
            <a:avLst/>
          </a:prstGeom>
          <a:noFill/>
        </p:spPr>
        <p:txBody>
          <a:bodyPr wrap="square" rtlCol="0">
            <a:spAutoFit/>
          </a:bodyPr>
          <a:lstStyle/>
          <a:p>
            <a:pPr>
              <a:buClr>
                <a:schemeClr val="bg1"/>
              </a:buClr>
            </a:pPr>
            <a:r>
              <a:rPr lang="en-US" sz="2400" dirty="0" err="1">
                <a:solidFill>
                  <a:schemeClr val="bg1"/>
                </a:solidFill>
              </a:rPr>
              <a:t>Khant</a:t>
            </a:r>
            <a:r>
              <a:rPr lang="en-US" sz="2400" dirty="0">
                <a:solidFill>
                  <a:schemeClr val="bg1"/>
                </a:solidFill>
              </a:rPr>
              <a:t> </a:t>
            </a:r>
            <a:r>
              <a:rPr lang="en-US" sz="2400" dirty="0" err="1">
                <a:solidFill>
                  <a:schemeClr val="bg1"/>
                </a:solidFill>
              </a:rPr>
              <a:t>Nyi</a:t>
            </a:r>
            <a:r>
              <a:rPr lang="en-US" sz="2400" dirty="0">
                <a:solidFill>
                  <a:schemeClr val="bg1"/>
                </a:solidFill>
              </a:rPr>
              <a:t> </a:t>
            </a:r>
            <a:r>
              <a:rPr lang="en-US" sz="2400" dirty="0" err="1">
                <a:solidFill>
                  <a:schemeClr val="bg1"/>
                </a:solidFill>
              </a:rPr>
              <a:t>Nyi</a:t>
            </a:r>
            <a:endParaRPr lang="en-US" sz="2400" dirty="0">
              <a:solidFill>
                <a:schemeClr val="bg1"/>
              </a:solidFill>
            </a:endParaRPr>
          </a:p>
        </p:txBody>
      </p:sp>
      <p:pic>
        <p:nvPicPr>
          <p:cNvPr id="13" name="Picture 2" descr="Everything We Know About LoL Season 9!">
            <a:extLst>
              <a:ext uri="{FF2B5EF4-FFF2-40B4-BE49-F238E27FC236}">
                <a16:creationId xmlns:a16="http://schemas.microsoft.com/office/drawing/2014/main" id="{5009D1EC-5838-F84A-AB7B-4AA9DEEF95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944" t="26173" r="40458" b="36946"/>
          <a:stretch/>
        </p:blipFill>
        <p:spPr bwMode="auto">
          <a:xfrm>
            <a:off x="1192192" y="997984"/>
            <a:ext cx="798654" cy="8908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verything We Know About LoL Season 9!">
            <a:extLst>
              <a:ext uri="{FF2B5EF4-FFF2-40B4-BE49-F238E27FC236}">
                <a16:creationId xmlns:a16="http://schemas.microsoft.com/office/drawing/2014/main" id="{197FE103-8C4E-1B4E-9F43-6D77D59C5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944" t="26173" r="40458" b="36946"/>
          <a:stretch/>
        </p:blipFill>
        <p:spPr bwMode="auto">
          <a:xfrm>
            <a:off x="7153154" y="986409"/>
            <a:ext cx="798654" cy="8908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verything We Know About LoL Season 9!">
            <a:extLst>
              <a:ext uri="{FF2B5EF4-FFF2-40B4-BE49-F238E27FC236}">
                <a16:creationId xmlns:a16="http://schemas.microsoft.com/office/drawing/2014/main" id="{04DDEC40-5F3C-2A46-87F1-7C4F235E10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2" t="33701" r="78706" b="29402"/>
          <a:stretch/>
        </p:blipFill>
        <p:spPr bwMode="auto">
          <a:xfrm>
            <a:off x="4325946" y="997593"/>
            <a:ext cx="798654" cy="891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verything We Know About LoL Season 9!">
            <a:extLst>
              <a:ext uri="{FF2B5EF4-FFF2-40B4-BE49-F238E27FC236}">
                <a16:creationId xmlns:a16="http://schemas.microsoft.com/office/drawing/2014/main" id="{90924EDB-3659-7D40-A84F-CFC7D233BE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02" t="35969" r="4717" b="27613"/>
          <a:stretch/>
        </p:blipFill>
        <p:spPr bwMode="auto">
          <a:xfrm>
            <a:off x="1192192" y="997984"/>
            <a:ext cx="798654" cy="8796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3392A58-017E-5B45-9841-C158D5F1774A}"/>
              </a:ext>
            </a:extLst>
          </p:cNvPr>
          <p:cNvSpPr txBox="1"/>
          <p:nvPr/>
        </p:nvSpPr>
        <p:spPr>
          <a:xfrm>
            <a:off x="903401" y="2886704"/>
            <a:ext cx="1666179" cy="923330"/>
          </a:xfrm>
          <a:prstGeom prst="rect">
            <a:avLst/>
          </a:prstGeom>
          <a:noFill/>
        </p:spPr>
        <p:txBody>
          <a:bodyPr wrap="square" rtlCol="0">
            <a:spAutoFit/>
          </a:bodyPr>
          <a:lstStyle/>
          <a:p>
            <a:pPr algn="ctr">
              <a:buClr>
                <a:schemeClr val="bg1"/>
              </a:buClr>
            </a:pPr>
            <a:r>
              <a:rPr lang="en-US" sz="1800" dirty="0">
                <a:solidFill>
                  <a:schemeClr val="bg1"/>
                </a:solidFill>
              </a:rPr>
              <a:t>Business plan and data-driven insights</a:t>
            </a:r>
          </a:p>
        </p:txBody>
      </p:sp>
      <p:sp>
        <p:nvSpPr>
          <p:cNvPr id="18" name="TextBox 17">
            <a:extLst>
              <a:ext uri="{FF2B5EF4-FFF2-40B4-BE49-F238E27FC236}">
                <a16:creationId xmlns:a16="http://schemas.microsoft.com/office/drawing/2014/main" id="{7C40A139-052F-A34C-8312-F121C02ADE70}"/>
              </a:ext>
            </a:extLst>
          </p:cNvPr>
          <p:cNvSpPr txBox="1"/>
          <p:nvPr/>
        </p:nvSpPr>
        <p:spPr>
          <a:xfrm>
            <a:off x="3981692" y="2886521"/>
            <a:ext cx="1666179" cy="1200329"/>
          </a:xfrm>
          <a:prstGeom prst="rect">
            <a:avLst/>
          </a:prstGeom>
          <a:noFill/>
        </p:spPr>
        <p:txBody>
          <a:bodyPr wrap="square" rtlCol="0">
            <a:spAutoFit/>
          </a:bodyPr>
          <a:lstStyle/>
          <a:p>
            <a:pPr algn="ctr">
              <a:buClr>
                <a:schemeClr val="bg1"/>
              </a:buClr>
            </a:pPr>
            <a:r>
              <a:rPr lang="en-US" sz="1800" dirty="0">
                <a:solidFill>
                  <a:schemeClr val="bg1"/>
                </a:solidFill>
              </a:rPr>
              <a:t>Exploratory Data Analysis and Data Cleaning</a:t>
            </a:r>
          </a:p>
        </p:txBody>
      </p:sp>
      <p:sp>
        <p:nvSpPr>
          <p:cNvPr id="21" name="TextBox 20">
            <a:extLst>
              <a:ext uri="{FF2B5EF4-FFF2-40B4-BE49-F238E27FC236}">
                <a16:creationId xmlns:a16="http://schemas.microsoft.com/office/drawing/2014/main" id="{36D49DD3-F03D-F145-AA4D-FC21A0B72A01}"/>
              </a:ext>
            </a:extLst>
          </p:cNvPr>
          <p:cNvSpPr txBox="1"/>
          <p:nvPr/>
        </p:nvSpPr>
        <p:spPr>
          <a:xfrm>
            <a:off x="6719391" y="2844157"/>
            <a:ext cx="1666179" cy="923330"/>
          </a:xfrm>
          <a:prstGeom prst="rect">
            <a:avLst/>
          </a:prstGeom>
          <a:noFill/>
        </p:spPr>
        <p:txBody>
          <a:bodyPr wrap="square" rtlCol="0">
            <a:spAutoFit/>
          </a:bodyPr>
          <a:lstStyle/>
          <a:p>
            <a:pPr algn="ctr">
              <a:buClr>
                <a:schemeClr val="bg1"/>
              </a:buClr>
            </a:pPr>
            <a:r>
              <a:rPr lang="en-US" sz="1800" dirty="0">
                <a:solidFill>
                  <a:schemeClr val="bg1"/>
                </a:solidFill>
              </a:rPr>
              <a:t>Machine Learning Techniques</a:t>
            </a:r>
          </a:p>
        </p:txBody>
      </p:sp>
    </p:spTree>
    <p:extLst>
      <p:ext uri="{BB962C8B-B14F-4D97-AF65-F5344CB8AC3E}">
        <p14:creationId xmlns:p14="http://schemas.microsoft.com/office/powerpoint/2010/main" val="1110844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fontScale="90000"/>
          </a:bodyPr>
          <a:lstStyle/>
          <a:p>
            <a:pPr>
              <a:lnSpc>
                <a:spcPct val="150000"/>
              </a:lnSpc>
            </a:pPr>
            <a:r>
              <a:rPr lang="en-US" dirty="0"/>
              <a:t>Areas of Improvement</a:t>
            </a:r>
            <a:br>
              <a:rPr lang="en-US" dirty="0"/>
            </a:br>
            <a:endParaRPr dirty="0"/>
          </a:p>
        </p:txBody>
      </p:sp>
      <p:sp>
        <p:nvSpPr>
          <p:cNvPr id="6" name="TextBox 5">
            <a:extLst>
              <a:ext uri="{FF2B5EF4-FFF2-40B4-BE49-F238E27FC236}">
                <a16:creationId xmlns:a16="http://schemas.microsoft.com/office/drawing/2014/main" id="{ED97C1BE-77B2-0A49-8A04-6C70CF3CCEAE}"/>
              </a:ext>
            </a:extLst>
          </p:cNvPr>
          <p:cNvSpPr txBox="1"/>
          <p:nvPr/>
        </p:nvSpPr>
        <p:spPr>
          <a:xfrm>
            <a:off x="1215342" y="1151480"/>
            <a:ext cx="9282194" cy="461665"/>
          </a:xfrm>
          <a:prstGeom prst="rect">
            <a:avLst/>
          </a:prstGeom>
          <a:noFill/>
        </p:spPr>
        <p:txBody>
          <a:bodyPr wrap="square" rtlCol="0">
            <a:spAutoFit/>
          </a:bodyPr>
          <a:lstStyle/>
          <a:p>
            <a:pPr>
              <a:buClr>
                <a:schemeClr val="bg1"/>
              </a:buClr>
            </a:pPr>
            <a:r>
              <a:rPr lang="en-US" sz="2400" dirty="0">
                <a:solidFill>
                  <a:schemeClr val="bg1"/>
                </a:solidFill>
              </a:rPr>
              <a:t>1. Facebook Prophet</a:t>
            </a:r>
          </a:p>
        </p:txBody>
      </p:sp>
      <p:sp>
        <p:nvSpPr>
          <p:cNvPr id="18" name="TextBox 17">
            <a:extLst>
              <a:ext uri="{FF2B5EF4-FFF2-40B4-BE49-F238E27FC236}">
                <a16:creationId xmlns:a16="http://schemas.microsoft.com/office/drawing/2014/main" id="{E2CF4428-B38B-6245-8D69-FB08C5AB9F5D}"/>
              </a:ext>
            </a:extLst>
          </p:cNvPr>
          <p:cNvSpPr txBox="1"/>
          <p:nvPr/>
        </p:nvSpPr>
        <p:spPr>
          <a:xfrm>
            <a:off x="1249140" y="2437053"/>
            <a:ext cx="9282194" cy="461665"/>
          </a:xfrm>
          <a:prstGeom prst="rect">
            <a:avLst/>
          </a:prstGeom>
          <a:noFill/>
        </p:spPr>
        <p:txBody>
          <a:bodyPr wrap="square" rtlCol="0">
            <a:spAutoFit/>
          </a:bodyPr>
          <a:lstStyle/>
          <a:p>
            <a:pPr>
              <a:buClr>
                <a:schemeClr val="bg1"/>
              </a:buClr>
            </a:pPr>
            <a:r>
              <a:rPr lang="en-US" sz="2400" dirty="0">
                <a:solidFill>
                  <a:schemeClr val="bg1"/>
                </a:solidFill>
              </a:rPr>
              <a:t>2. Multivariate model with Quota and Revalidation Rate</a:t>
            </a:r>
          </a:p>
        </p:txBody>
      </p:sp>
      <p:sp>
        <p:nvSpPr>
          <p:cNvPr id="24" name="TextBox 23">
            <a:extLst>
              <a:ext uri="{FF2B5EF4-FFF2-40B4-BE49-F238E27FC236}">
                <a16:creationId xmlns:a16="http://schemas.microsoft.com/office/drawing/2014/main" id="{4D9BE414-B9A3-8B42-A569-DE8580960C2B}"/>
              </a:ext>
            </a:extLst>
          </p:cNvPr>
          <p:cNvSpPr txBox="1"/>
          <p:nvPr/>
        </p:nvSpPr>
        <p:spPr>
          <a:xfrm>
            <a:off x="1265593" y="3722759"/>
            <a:ext cx="6744088" cy="830997"/>
          </a:xfrm>
          <a:prstGeom prst="rect">
            <a:avLst/>
          </a:prstGeom>
          <a:noFill/>
        </p:spPr>
        <p:txBody>
          <a:bodyPr wrap="square" rtlCol="0">
            <a:spAutoFit/>
          </a:bodyPr>
          <a:lstStyle/>
          <a:p>
            <a:pPr>
              <a:buClr>
                <a:schemeClr val="bg1"/>
              </a:buClr>
            </a:pPr>
            <a:r>
              <a:rPr lang="en-US" sz="2400" dirty="0">
                <a:solidFill>
                  <a:schemeClr val="bg1"/>
                </a:solidFill>
              </a:rPr>
              <a:t>3. Account for changing bid premiums with our predictions</a:t>
            </a:r>
          </a:p>
        </p:txBody>
      </p:sp>
    </p:spTree>
    <p:extLst>
      <p:ext uri="{BB962C8B-B14F-4D97-AF65-F5344CB8AC3E}">
        <p14:creationId xmlns:p14="http://schemas.microsoft.com/office/powerpoint/2010/main" val="99377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Explosion 2 1">
            <a:extLst>
              <a:ext uri="{FF2B5EF4-FFF2-40B4-BE49-F238E27FC236}">
                <a16:creationId xmlns:a16="http://schemas.microsoft.com/office/drawing/2014/main" id="{908B67E2-B06A-7042-9C5B-74CE4D82E410}"/>
              </a:ext>
            </a:extLst>
          </p:cNvPr>
          <p:cNvSpPr/>
          <p:nvPr/>
        </p:nvSpPr>
        <p:spPr>
          <a:xfrm>
            <a:off x="5634446" y="212250"/>
            <a:ext cx="2806126" cy="1147747"/>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$81,734</a:t>
            </a:r>
          </a:p>
        </p:txBody>
      </p:sp>
      <p:sp>
        <p:nvSpPr>
          <p:cNvPr id="8" name="Explosion 2 7">
            <a:extLst>
              <a:ext uri="{FF2B5EF4-FFF2-40B4-BE49-F238E27FC236}">
                <a16:creationId xmlns:a16="http://schemas.microsoft.com/office/drawing/2014/main" id="{59B73059-DB45-454D-B6FD-1F47998DD431}"/>
              </a:ext>
            </a:extLst>
          </p:cNvPr>
          <p:cNvSpPr/>
          <p:nvPr/>
        </p:nvSpPr>
        <p:spPr>
          <a:xfrm>
            <a:off x="6264586" y="760050"/>
            <a:ext cx="2806126" cy="1147747"/>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$75,734</a:t>
            </a:r>
          </a:p>
        </p:txBody>
      </p:sp>
      <p:sp>
        <p:nvSpPr>
          <p:cNvPr id="4" name="Multiply 3">
            <a:extLst>
              <a:ext uri="{FF2B5EF4-FFF2-40B4-BE49-F238E27FC236}">
                <a16:creationId xmlns:a16="http://schemas.microsoft.com/office/drawing/2014/main" id="{EAAF684C-7DA7-8C4D-B6C8-65D943271B17}"/>
              </a:ext>
            </a:extLst>
          </p:cNvPr>
          <p:cNvSpPr/>
          <p:nvPr/>
        </p:nvSpPr>
        <p:spPr>
          <a:xfrm>
            <a:off x="6528122" y="555586"/>
            <a:ext cx="843740" cy="545491"/>
          </a:xfrm>
          <a:prstGeom prst="mathMultiply">
            <a:avLst/>
          </a:prstGeom>
          <a:solidFill>
            <a:srgbClr val="000000">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9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6A32-CD85-1044-BEAF-C60EDF080116}"/>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858AA5F2-E654-A14B-BCEE-970F3BF374CF}"/>
              </a:ext>
            </a:extLst>
          </p:cNvPr>
          <p:cNvSpPr>
            <a:spLocks noGrp="1"/>
          </p:cNvSpPr>
          <p:nvPr>
            <p:ph type="body" idx="1"/>
          </p:nvPr>
        </p:nvSpPr>
        <p:spPr/>
        <p:txBody>
          <a:bodyPr>
            <a:normAutofit lnSpcReduction="10000"/>
          </a:bodyPr>
          <a:lstStyle/>
          <a:p>
            <a:r>
              <a:rPr lang="en-US" dirty="0">
                <a:hlinkClick r:id="rId2"/>
              </a:rPr>
              <a:t>https://cdn.motor1.com/images/mgl/EmBpM/s3/2020-toyota-corolla-sedan.jpg</a:t>
            </a:r>
            <a:r>
              <a:rPr lang="en-US" dirty="0"/>
              <a:t> </a:t>
            </a:r>
            <a:r>
              <a:rPr lang="en-US" dirty="0">
                <a:hlinkClick r:id="rId3"/>
              </a:rPr>
              <a:t>https://banner2.cleanpng.com/20190223/icg/kisspng-nw-innovation-resource-center-image-cartoon-animat-what-is-the-process-for-opening-a-trading-account-5c711ed1932850.2886581915509173296028.jpg</a:t>
            </a:r>
            <a:endParaRPr lang="en-US" dirty="0"/>
          </a:p>
          <a:p>
            <a:r>
              <a:rPr lang="en-US" dirty="0">
                <a:hlinkClick r:id="rId4"/>
              </a:rPr>
              <a:t>https://png.pngtree.com/png-vector/20190119/ourmid/pngtree-gesture-cartoon-cartoon-cartoon-man-png-image_476299.jpg</a:t>
            </a:r>
            <a:endParaRPr lang="en-US" dirty="0"/>
          </a:p>
          <a:p>
            <a:r>
              <a:rPr lang="en-US" dirty="0">
                <a:hlinkClick r:id="rId5"/>
              </a:rPr>
              <a:t>https://wiki.sg/p/Buying_a_car_in_Singapore</a:t>
            </a:r>
            <a:endParaRPr lang="en-US" dirty="0"/>
          </a:p>
          <a:p>
            <a:r>
              <a:rPr lang="en-US" dirty="0">
                <a:hlinkClick r:id="rId6"/>
              </a:rPr>
              <a:t>https://datamall.lta.gov.sg/content/datamall/en/static-data.html</a:t>
            </a:r>
            <a:endParaRPr lang="en-US" dirty="0"/>
          </a:p>
          <a:p>
            <a:r>
              <a:rPr lang="en-US" dirty="0">
                <a:hlinkClick r:id="rId7"/>
              </a:rPr>
              <a:t>https://icons8.com/icon/11355/grid</a:t>
            </a:r>
            <a:endParaRPr lang="en-US" dirty="0"/>
          </a:p>
          <a:p>
            <a:r>
              <a:rPr lang="en-US" dirty="0">
                <a:hlinkClick r:id="rId8"/>
              </a:rPr>
              <a:t>https://www.veryicon.com/icons/education-technology/big-data-risk-control-technology-intelligent/icon-big-data-cross-validation-1.html</a:t>
            </a:r>
            <a:endParaRPr lang="en-US" dirty="0"/>
          </a:p>
          <a:p>
            <a:r>
              <a:rPr lang="en-US" dirty="0">
                <a:hlinkClick r:id="rId9"/>
              </a:rPr>
              <a:t>https://www.unrankedsmurfs.com/blog/lol-season-9-start</a:t>
            </a:r>
            <a:endParaRPr lang="en-US" dirty="0"/>
          </a:p>
          <a:p>
            <a:r>
              <a:rPr lang="en-US" dirty="0"/>
              <a:t>https://</a:t>
            </a:r>
            <a:r>
              <a:rPr lang="en-US" dirty="0" err="1"/>
              <a:t>tenor.com</a:t>
            </a:r>
            <a:r>
              <a:rPr lang="en-US" dirty="0"/>
              <a:t>/search/bob-the-builder-gifs</a:t>
            </a:r>
          </a:p>
          <a:p>
            <a:endParaRPr lang="en-US" dirty="0"/>
          </a:p>
        </p:txBody>
      </p:sp>
    </p:spTree>
    <p:extLst>
      <p:ext uri="{BB962C8B-B14F-4D97-AF65-F5344CB8AC3E}">
        <p14:creationId xmlns:p14="http://schemas.microsoft.com/office/powerpoint/2010/main" val="405983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7BC0B6E-0121-0B4A-9265-72316415BDA4}"/>
              </a:ext>
            </a:extLst>
          </p:cNvPr>
          <p:cNvGraphicFramePr/>
          <p:nvPr>
            <p:extLst>
              <p:ext uri="{D42A27DB-BD31-4B8C-83A1-F6EECF244321}">
                <p14:modId xmlns:p14="http://schemas.microsoft.com/office/powerpoint/2010/main" val="2448900989"/>
              </p:ext>
            </p:extLst>
          </p:nvPr>
        </p:nvGraphicFramePr>
        <p:xfrm>
          <a:off x="884062" y="676062"/>
          <a:ext cx="7061381" cy="4572564"/>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3965498" cy="764971"/>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0"/>
              </a:spcAft>
              <a:buNone/>
            </a:pPr>
            <a:r>
              <a:rPr lang="en-US" dirty="0"/>
              <a:t>Cost Breakdown of Cars</a:t>
            </a:r>
            <a:endParaRPr dirty="0"/>
          </a:p>
        </p:txBody>
      </p:sp>
      <p:sp>
        <p:nvSpPr>
          <p:cNvPr id="6" name="Oval 5">
            <a:extLst>
              <a:ext uri="{FF2B5EF4-FFF2-40B4-BE49-F238E27FC236}">
                <a16:creationId xmlns:a16="http://schemas.microsoft.com/office/drawing/2014/main" id="{6668FB5B-EB49-7545-83FB-3238BCE819D8}"/>
              </a:ext>
            </a:extLst>
          </p:cNvPr>
          <p:cNvSpPr/>
          <p:nvPr/>
        </p:nvSpPr>
        <p:spPr>
          <a:xfrm>
            <a:off x="2071868" y="1701478"/>
            <a:ext cx="2037144" cy="15625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3965498"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How does COE work?</a:t>
            </a:r>
            <a:endParaRPr dirty="0"/>
          </a:p>
        </p:txBody>
      </p:sp>
      <p:pic>
        <p:nvPicPr>
          <p:cNvPr id="1026" name="Picture 2" descr="Person Cartoon png download - 401*750 - Free Transparent Cartoon png  Download. - CleanPNG / KissPNG">
            <a:extLst>
              <a:ext uri="{FF2B5EF4-FFF2-40B4-BE49-F238E27FC236}">
                <a16:creationId xmlns:a16="http://schemas.microsoft.com/office/drawing/2014/main" id="{5FEEFC97-D0A0-044B-9E56-5126E85060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211" l="10000" r="90000">
                        <a14:foregroundMark x1="43889" y1="80789" x2="45667" y2="92895"/>
                        <a14:foregroundMark x1="45667" y1="92895" x2="46333" y2="94211"/>
                        <a14:foregroundMark x1="42444" y1="22895" x2="38778" y2="12105"/>
                      </a14:backgroundRemoval>
                    </a14:imgEffect>
                  </a14:imgLayer>
                </a14:imgProps>
              </a:ext>
              <a:ext uri="{28A0092B-C50C-407E-A947-70E740481C1C}">
                <a14:useLocalDpi xmlns:a14="http://schemas.microsoft.com/office/drawing/2010/main" val="0"/>
              </a:ext>
            </a:extLst>
          </a:blip>
          <a:srcRect/>
          <a:stretch>
            <a:fillRect/>
          </a:stretch>
        </p:blipFill>
        <p:spPr bwMode="auto">
          <a:xfrm>
            <a:off x="1009318" y="1077676"/>
            <a:ext cx="3344662" cy="282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81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3965498"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How does COE work?</a:t>
            </a:r>
            <a:endParaRPr dirty="0"/>
          </a:p>
        </p:txBody>
      </p:sp>
      <p:pic>
        <p:nvPicPr>
          <p:cNvPr id="1026" name="Picture 2" descr="Person Cartoon png download - 401*750 - Free Transparent Cartoon png  Download. - CleanPNG / KissPNG">
            <a:extLst>
              <a:ext uri="{FF2B5EF4-FFF2-40B4-BE49-F238E27FC236}">
                <a16:creationId xmlns:a16="http://schemas.microsoft.com/office/drawing/2014/main" id="{5FEEFC97-D0A0-044B-9E56-5126E85060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4211" l="10000" r="90000">
                        <a14:foregroundMark x1="43889" y1="80789" x2="45667" y2="92895"/>
                        <a14:foregroundMark x1="45667" y1="92895" x2="46333" y2="94211"/>
                        <a14:foregroundMark x1="42444" y1="22895" x2="38778" y2="12105"/>
                      </a14:backgroundRemoval>
                    </a14:imgEffect>
                  </a14:imgLayer>
                </a14:imgProps>
              </a:ext>
              <a:ext uri="{28A0092B-C50C-407E-A947-70E740481C1C}">
                <a14:useLocalDpi xmlns:a14="http://schemas.microsoft.com/office/drawing/2010/main" val="0"/>
              </a:ext>
            </a:extLst>
          </a:blip>
          <a:srcRect/>
          <a:stretch>
            <a:fillRect/>
          </a:stretch>
        </p:blipFill>
        <p:spPr bwMode="auto">
          <a:xfrm>
            <a:off x="1009318" y="1077676"/>
            <a:ext cx="3344662" cy="2824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 salesman cartoon Royalty Free Vector Image">
            <a:extLst>
              <a:ext uri="{FF2B5EF4-FFF2-40B4-BE49-F238E27FC236}">
                <a16:creationId xmlns:a16="http://schemas.microsoft.com/office/drawing/2014/main" id="{8CA2A6FB-A7C2-DA45-A7DD-628FC20E13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899" b="7060"/>
          <a:stretch/>
        </p:blipFill>
        <p:spPr bwMode="auto">
          <a:xfrm>
            <a:off x="5614904" y="1296365"/>
            <a:ext cx="2976991" cy="2605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84A9B5-04FA-CA42-BA33-EFEFF4C759FE}"/>
              </a:ext>
            </a:extLst>
          </p:cNvPr>
          <p:cNvSpPr txBox="1"/>
          <p:nvPr/>
        </p:nvSpPr>
        <p:spPr>
          <a:xfrm>
            <a:off x="3953870" y="2166642"/>
            <a:ext cx="800219" cy="646331"/>
          </a:xfrm>
          <a:prstGeom prst="rect">
            <a:avLst/>
          </a:prstGeom>
          <a:noFill/>
        </p:spPr>
        <p:txBody>
          <a:bodyPr wrap="none" rtlCol="0">
            <a:spAutoFit/>
          </a:bodyPr>
          <a:lstStyle/>
          <a:p>
            <a:r>
              <a:rPr lang="en-US" sz="3600" dirty="0">
                <a:solidFill>
                  <a:schemeClr val="bg1"/>
                </a:solidFill>
              </a:rPr>
              <a:t>VS</a:t>
            </a:r>
          </a:p>
        </p:txBody>
      </p:sp>
      <p:sp>
        <p:nvSpPr>
          <p:cNvPr id="5" name="TextBox 4">
            <a:extLst>
              <a:ext uri="{FF2B5EF4-FFF2-40B4-BE49-F238E27FC236}">
                <a16:creationId xmlns:a16="http://schemas.microsoft.com/office/drawing/2014/main" id="{6A5BB2F7-061B-FB45-8027-34FE05A928A3}"/>
              </a:ext>
            </a:extLst>
          </p:cNvPr>
          <p:cNvSpPr txBox="1"/>
          <p:nvPr/>
        </p:nvSpPr>
        <p:spPr>
          <a:xfrm>
            <a:off x="1782505" y="4065821"/>
            <a:ext cx="1245854" cy="461665"/>
          </a:xfrm>
          <a:prstGeom prst="rect">
            <a:avLst/>
          </a:prstGeom>
          <a:noFill/>
        </p:spPr>
        <p:txBody>
          <a:bodyPr wrap="none" rtlCol="0">
            <a:spAutoFit/>
          </a:bodyPr>
          <a:lstStyle/>
          <a:p>
            <a:r>
              <a:rPr lang="en-US" sz="2400" dirty="0">
                <a:solidFill>
                  <a:schemeClr val="bg1"/>
                </a:solidFill>
              </a:rPr>
              <a:t>Self Bid</a:t>
            </a:r>
          </a:p>
        </p:txBody>
      </p:sp>
      <p:sp>
        <p:nvSpPr>
          <p:cNvPr id="11" name="TextBox 10">
            <a:extLst>
              <a:ext uri="{FF2B5EF4-FFF2-40B4-BE49-F238E27FC236}">
                <a16:creationId xmlns:a16="http://schemas.microsoft.com/office/drawing/2014/main" id="{D27D9710-E27B-034B-B8EC-F535A255D762}"/>
              </a:ext>
            </a:extLst>
          </p:cNvPr>
          <p:cNvSpPr txBox="1"/>
          <p:nvPr/>
        </p:nvSpPr>
        <p:spPr>
          <a:xfrm>
            <a:off x="6291317" y="4065821"/>
            <a:ext cx="1624163" cy="461665"/>
          </a:xfrm>
          <a:prstGeom prst="rect">
            <a:avLst/>
          </a:prstGeom>
          <a:noFill/>
        </p:spPr>
        <p:txBody>
          <a:bodyPr wrap="none" rtlCol="0">
            <a:spAutoFit/>
          </a:bodyPr>
          <a:lstStyle/>
          <a:p>
            <a:r>
              <a:rPr lang="en-US" sz="2400" dirty="0">
                <a:solidFill>
                  <a:schemeClr val="bg1"/>
                </a:solidFill>
              </a:rPr>
              <a:t>Dealer Bid</a:t>
            </a:r>
          </a:p>
        </p:txBody>
      </p:sp>
    </p:spTree>
    <p:extLst>
      <p:ext uri="{BB962C8B-B14F-4D97-AF65-F5344CB8AC3E}">
        <p14:creationId xmlns:p14="http://schemas.microsoft.com/office/powerpoint/2010/main" val="309790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3965498"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How to bid for COE?</a:t>
            </a:r>
            <a:endParaRPr dirty="0"/>
          </a:p>
        </p:txBody>
      </p:sp>
      <p:grpSp>
        <p:nvGrpSpPr>
          <p:cNvPr id="16" name="Group 15">
            <a:extLst>
              <a:ext uri="{FF2B5EF4-FFF2-40B4-BE49-F238E27FC236}">
                <a16:creationId xmlns:a16="http://schemas.microsoft.com/office/drawing/2014/main" id="{84015055-3B8F-7643-9DF7-5EBA430043B4}"/>
              </a:ext>
            </a:extLst>
          </p:cNvPr>
          <p:cNvGrpSpPr/>
          <p:nvPr/>
        </p:nvGrpSpPr>
        <p:grpSpPr>
          <a:xfrm>
            <a:off x="1009319" y="716355"/>
            <a:ext cx="7935265" cy="3710789"/>
            <a:chOff x="1009319" y="902876"/>
            <a:chExt cx="7935265" cy="3710789"/>
          </a:xfrm>
        </p:grpSpPr>
        <p:sp>
          <p:nvSpPr>
            <p:cNvPr id="9" name="TextBox 8">
              <a:extLst>
                <a:ext uri="{FF2B5EF4-FFF2-40B4-BE49-F238E27FC236}">
                  <a16:creationId xmlns:a16="http://schemas.microsoft.com/office/drawing/2014/main" id="{AE80D845-569B-AB4E-A789-140A2AC6D010}"/>
                </a:ext>
              </a:extLst>
            </p:cNvPr>
            <p:cNvSpPr txBox="1"/>
            <p:nvPr/>
          </p:nvSpPr>
          <p:spPr>
            <a:xfrm>
              <a:off x="3002052" y="902876"/>
              <a:ext cx="3163045" cy="461665"/>
            </a:xfrm>
            <a:prstGeom prst="rect">
              <a:avLst/>
            </a:prstGeom>
            <a:noFill/>
          </p:spPr>
          <p:txBody>
            <a:bodyPr wrap="none" rtlCol="0">
              <a:spAutoFit/>
            </a:bodyPr>
            <a:lstStyle/>
            <a:p>
              <a:r>
                <a:rPr lang="en-US" sz="2400" dirty="0">
                  <a:solidFill>
                    <a:schemeClr val="bg1"/>
                  </a:solidFill>
                </a:rPr>
                <a:t>Open Bidding System</a:t>
              </a:r>
            </a:p>
          </p:txBody>
        </p:sp>
        <p:grpSp>
          <p:nvGrpSpPr>
            <p:cNvPr id="15" name="Group 14">
              <a:extLst>
                <a:ext uri="{FF2B5EF4-FFF2-40B4-BE49-F238E27FC236}">
                  <a16:creationId xmlns:a16="http://schemas.microsoft.com/office/drawing/2014/main" id="{B9BA78BD-B86B-C841-AC85-0B12D15A0C2C}"/>
                </a:ext>
              </a:extLst>
            </p:cNvPr>
            <p:cNvGrpSpPr/>
            <p:nvPr/>
          </p:nvGrpSpPr>
          <p:grpSpPr>
            <a:xfrm>
              <a:off x="1009319" y="1122133"/>
              <a:ext cx="7935265" cy="3491532"/>
              <a:chOff x="1009319" y="1122133"/>
              <a:chExt cx="7935265" cy="3491532"/>
            </a:xfrm>
          </p:grpSpPr>
          <p:grpSp>
            <p:nvGrpSpPr>
              <p:cNvPr id="6" name="Group 5">
                <a:extLst>
                  <a:ext uri="{FF2B5EF4-FFF2-40B4-BE49-F238E27FC236}">
                    <a16:creationId xmlns:a16="http://schemas.microsoft.com/office/drawing/2014/main" id="{DD75541F-3980-E946-A082-854A0CEFB4E2}"/>
                  </a:ext>
                </a:extLst>
              </p:cNvPr>
              <p:cNvGrpSpPr/>
              <p:nvPr/>
            </p:nvGrpSpPr>
            <p:grpSpPr>
              <a:xfrm>
                <a:off x="1092501" y="1122133"/>
                <a:ext cx="7852083" cy="3140122"/>
                <a:chOff x="1092501" y="1122133"/>
                <a:chExt cx="7852083" cy="3140122"/>
              </a:xfrm>
            </p:grpSpPr>
            <p:pic>
              <p:nvPicPr>
                <p:cNvPr id="8" name="Picture 2" descr="Person Cartoon png download - 401*750 - Free Transparent Cartoon png  Download. - CleanPNG / KissPNG">
                  <a:extLst>
                    <a:ext uri="{FF2B5EF4-FFF2-40B4-BE49-F238E27FC236}">
                      <a16:creationId xmlns:a16="http://schemas.microsoft.com/office/drawing/2014/main" id="{3E6670AF-FB7D-E348-8CF2-106F6530FE6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4211" l="10000" r="90000">
                              <a14:foregroundMark x1="43889" y1="80789" x2="45667" y2="92895"/>
                              <a14:foregroundMark x1="45667" y1="92895" x2="46333" y2="94211"/>
                              <a14:foregroundMark x1="42444" y1="22895" x2="38778" y2="12105"/>
                            </a14:backgroundRemoval>
                          </a14:imgEffect>
                        </a14:imgLayer>
                      </a14:imgProps>
                    </a:ext>
                    <a:ext uri="{28A0092B-C50C-407E-A947-70E740481C1C}">
                      <a14:useLocalDpi xmlns:a14="http://schemas.microsoft.com/office/drawing/2010/main" val="0"/>
                    </a:ext>
                  </a:extLst>
                </a:blip>
                <a:srcRect l="23520" t="4432" r="40490"/>
                <a:stretch/>
              </p:blipFill>
              <p:spPr bwMode="auto">
                <a:xfrm>
                  <a:off x="1092501" y="1352492"/>
                  <a:ext cx="1203769" cy="26990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son Cartoon, PNG, 768x1026px, Businessperson, Bank Teller, Business,  Cartoon, Character Download Free">
                  <a:extLst>
                    <a:ext uri="{FF2B5EF4-FFF2-40B4-BE49-F238E27FC236}">
                      <a16:creationId xmlns:a16="http://schemas.microsoft.com/office/drawing/2014/main" id="{5059B0BA-33E3-DA41-87CB-6B68885FA8E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361" b="96784" l="10000" r="93659">
                              <a14:foregroundMark x1="75976" y1="5361" x2="76220" y2="18713"/>
                              <a14:foregroundMark x1="93659" y1="34405" x2="93659" y2="34405"/>
                              <a14:foregroundMark x1="80732" y1="66179" x2="80122" y2="96784"/>
                              <a14:foregroundMark x1="77073" y1="22515" x2="74512" y2="29240"/>
                            </a14:backgroundRemoval>
                          </a14:imgEffect>
                        </a14:imgLayer>
                      </a14:imgProps>
                    </a:ext>
                    <a:ext uri="{28A0092B-C50C-407E-A947-70E740481C1C}">
                      <a14:useLocalDpi xmlns:a14="http://schemas.microsoft.com/office/drawing/2010/main" val="0"/>
                    </a:ext>
                  </a:extLst>
                </a:blip>
                <a:srcRect l="48997"/>
                <a:stretch/>
              </p:blipFill>
              <p:spPr bwMode="auto">
                <a:xfrm>
                  <a:off x="5820440" y="1225222"/>
                  <a:ext cx="1203768" cy="29536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rson Cartoon, PNG, 768x1026px, Businessperson, Bank Teller, Business,  Cartoon, Character Download Free">
                  <a:extLst>
                    <a:ext uri="{FF2B5EF4-FFF2-40B4-BE49-F238E27FC236}">
                      <a16:creationId xmlns:a16="http://schemas.microsoft.com/office/drawing/2014/main" id="{214929EF-B6C7-6B42-8269-8791E6960CA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047" b="96296" l="3537" r="47805">
                              <a14:foregroundMark x1="30610" y1="4094" x2="30610" y2="4094"/>
                              <a14:foregroundMark x1="34268" y1="2047" x2="34268" y2="2047"/>
                              <a14:foregroundMark x1="32805" y1="12573" x2="32805" y2="12573"/>
                              <a14:foregroundMark x1="28902" y1="10136" x2="28902" y2="10136"/>
                              <a14:foregroundMark x1="28293" y1="7212" x2="27805" y2="14425"/>
                              <a14:foregroundMark x1="26585" y1="9259" x2="29512" y2="31969"/>
                              <a14:foregroundMark x1="31951" y1="19103" x2="34512" y2="36940"/>
                              <a14:foregroundMark x1="35122" y1="3411" x2="23659" y2="5848"/>
                              <a14:foregroundMark x1="23659" y1="5848" x2="23293" y2="6335"/>
                              <a14:foregroundMark x1="46585" y1="33723" x2="46585" y2="37329"/>
                              <a14:foregroundMark x1="46585" y1="37817" x2="46585" y2="37817"/>
                              <a14:foregroundMark x1="47805" y1="38012" x2="47805" y2="38012"/>
                              <a14:foregroundMark x1="3537" y1="68908" x2="3537" y2="68908"/>
                              <a14:foregroundMark x1="21829" y1="93177" x2="21829" y2="93177"/>
                              <a14:foregroundMark x1="20488" y1="96296" x2="20488" y2="96296"/>
                              <a14:foregroundMark x1="40732" y1="96296" x2="40732" y2="96296"/>
                              <a14:foregroundMark x1="41341" y1="49025" x2="41341" y2="49025"/>
                              <a14:foregroundMark x1="41829" y1="49025" x2="41829" y2="49025"/>
                              <a14:foregroundMark x1="17683" y1="57797" x2="17683" y2="57797"/>
                              <a14:foregroundMark x1="15366" y1="54483" x2="15366" y2="54483"/>
                              <a14:foregroundMark x1="16463" y1="53996" x2="16463" y2="53996"/>
                            </a14:backgroundRemoval>
                          </a14:imgEffect>
                        </a14:imgLayer>
                      </a14:imgProps>
                    </a:ext>
                    <a:ext uri="{28A0092B-C50C-407E-A947-70E740481C1C}">
                      <a14:useLocalDpi xmlns:a14="http://schemas.microsoft.com/office/drawing/2010/main" val="0"/>
                    </a:ext>
                  </a:extLst>
                </a:blip>
                <a:srcRect r="47446"/>
                <a:stretch/>
              </p:blipFill>
              <p:spPr bwMode="auto">
                <a:xfrm>
                  <a:off x="4232449" y="1382687"/>
                  <a:ext cx="1203768" cy="2866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n cartoon icon Royalty Free Vector Image - VectorStock">
                  <a:extLst>
                    <a:ext uri="{FF2B5EF4-FFF2-40B4-BE49-F238E27FC236}">
                      <a16:creationId xmlns:a16="http://schemas.microsoft.com/office/drawing/2014/main" id="{85DC3D39-1890-E747-AFA5-7BF497E0516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3519" b="92500" l="10000" r="90000">
                              <a14:foregroundMark x1="47571" y1="24352" x2="48000" y2="17130"/>
                              <a14:foregroundMark x1="50857" y1="25278" x2="50857" y2="18056"/>
                              <a14:foregroundMark x1="63571" y1="11944" x2="47143" y2="3519"/>
                              <a14:foregroundMark x1="47143" y1="3519" x2="38286" y2="8889"/>
                              <a14:foregroundMark x1="53000" y1="84259" x2="61000" y2="92037"/>
                              <a14:foregroundMark x1="63143" y1="11019" x2="54143" y2="4907"/>
                              <a14:foregroundMark x1="53714" y1="91574" x2="60571" y2="91759"/>
                              <a14:foregroundMark x1="62429" y1="92037" x2="62429" y2="92037"/>
                              <a14:foregroundMark x1="63857" y1="92500" x2="63857" y2="92500"/>
                              <a14:foregroundMark x1="42571" y1="92037" x2="42571" y2="92037"/>
                              <a14:foregroundMark x1="43286" y1="88704" x2="35714" y2="92037"/>
                            </a14:backgroundRemoval>
                          </a14:imgEffect>
                        </a14:imgLayer>
                      </a14:imgProps>
                    </a:ext>
                    <a:ext uri="{28A0092B-C50C-407E-A947-70E740481C1C}">
                      <a14:useLocalDpi xmlns:a14="http://schemas.microsoft.com/office/drawing/2010/main" val="0"/>
                    </a:ext>
                  </a:extLst>
                </a:blip>
                <a:srcRect t="2559" b="6610"/>
                <a:stretch/>
              </p:blipFill>
              <p:spPr bwMode="auto">
                <a:xfrm>
                  <a:off x="2303350" y="1464319"/>
                  <a:ext cx="1917863" cy="26876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 in a suit&#10;&#10;Description automatically generated with low confidence">
                  <a:extLst>
                    <a:ext uri="{FF2B5EF4-FFF2-40B4-BE49-F238E27FC236}">
                      <a16:creationId xmlns:a16="http://schemas.microsoft.com/office/drawing/2014/main" id="{5E6D8307-6527-3F49-A722-36CF4D6547D9}"/>
                    </a:ext>
                  </a:extLst>
                </p:cNvPr>
                <p:cNvPicPr>
                  <a:picLocks noChangeAspect="1"/>
                </p:cNvPicPr>
                <p:nvPr/>
              </p:nvPicPr>
              <p:blipFill rotWithShape="1">
                <a:blip r:embed="rId11"/>
                <a:srcRect l="28874" r="23127"/>
                <a:stretch/>
              </p:blipFill>
              <p:spPr>
                <a:xfrm>
                  <a:off x="7437363" y="1122133"/>
                  <a:ext cx="1507221" cy="3140122"/>
                </a:xfrm>
                <a:prstGeom prst="rect">
                  <a:avLst/>
                </a:prstGeom>
              </p:spPr>
            </p:pic>
          </p:grpSp>
          <p:sp>
            <p:nvSpPr>
              <p:cNvPr id="19" name="TextBox 18">
                <a:extLst>
                  <a:ext uri="{FF2B5EF4-FFF2-40B4-BE49-F238E27FC236}">
                    <a16:creationId xmlns:a16="http://schemas.microsoft.com/office/drawing/2014/main" id="{29D2C88A-DE3B-3D48-A7CF-D1F236F98770}"/>
                  </a:ext>
                </a:extLst>
              </p:cNvPr>
              <p:cNvSpPr txBox="1"/>
              <p:nvPr/>
            </p:nvSpPr>
            <p:spPr>
              <a:xfrm>
                <a:off x="1009319" y="4152000"/>
                <a:ext cx="1298753" cy="461665"/>
              </a:xfrm>
              <a:prstGeom prst="rect">
                <a:avLst/>
              </a:prstGeom>
              <a:noFill/>
            </p:spPr>
            <p:txBody>
              <a:bodyPr wrap="none" rtlCol="0">
                <a:spAutoFit/>
              </a:bodyPr>
              <a:lstStyle/>
              <a:p>
                <a:r>
                  <a:rPr lang="en-US" sz="2400" dirty="0">
                    <a:solidFill>
                      <a:schemeClr val="bg1"/>
                    </a:solidFill>
                  </a:rPr>
                  <a:t>$30,000</a:t>
                </a:r>
              </a:p>
            </p:txBody>
          </p:sp>
          <p:sp>
            <p:nvSpPr>
              <p:cNvPr id="21" name="TextBox 20">
                <a:extLst>
                  <a:ext uri="{FF2B5EF4-FFF2-40B4-BE49-F238E27FC236}">
                    <a16:creationId xmlns:a16="http://schemas.microsoft.com/office/drawing/2014/main" id="{EA4C1344-0B27-184F-8CBE-BF6C27848B2B}"/>
                  </a:ext>
                </a:extLst>
              </p:cNvPr>
              <p:cNvSpPr txBox="1"/>
              <p:nvPr/>
            </p:nvSpPr>
            <p:spPr>
              <a:xfrm>
                <a:off x="2590079" y="4147362"/>
                <a:ext cx="1298753" cy="461665"/>
              </a:xfrm>
              <a:prstGeom prst="rect">
                <a:avLst/>
              </a:prstGeom>
              <a:noFill/>
            </p:spPr>
            <p:txBody>
              <a:bodyPr wrap="none" rtlCol="0">
                <a:spAutoFit/>
              </a:bodyPr>
              <a:lstStyle/>
              <a:p>
                <a:r>
                  <a:rPr lang="en-US" sz="2400" dirty="0">
                    <a:solidFill>
                      <a:schemeClr val="bg1"/>
                    </a:solidFill>
                  </a:rPr>
                  <a:t>$28,000</a:t>
                </a:r>
              </a:p>
            </p:txBody>
          </p:sp>
          <p:sp>
            <p:nvSpPr>
              <p:cNvPr id="22" name="TextBox 21">
                <a:extLst>
                  <a:ext uri="{FF2B5EF4-FFF2-40B4-BE49-F238E27FC236}">
                    <a16:creationId xmlns:a16="http://schemas.microsoft.com/office/drawing/2014/main" id="{D6FF818A-9F55-494F-A150-8090D5F14077}"/>
                  </a:ext>
                </a:extLst>
              </p:cNvPr>
              <p:cNvSpPr txBox="1"/>
              <p:nvPr/>
            </p:nvSpPr>
            <p:spPr>
              <a:xfrm>
                <a:off x="4273055" y="4147362"/>
                <a:ext cx="1298753" cy="461665"/>
              </a:xfrm>
              <a:prstGeom prst="rect">
                <a:avLst/>
              </a:prstGeom>
              <a:noFill/>
            </p:spPr>
            <p:txBody>
              <a:bodyPr wrap="none" rtlCol="0">
                <a:spAutoFit/>
              </a:bodyPr>
              <a:lstStyle/>
              <a:p>
                <a:r>
                  <a:rPr lang="en-US" sz="2400" dirty="0">
                    <a:solidFill>
                      <a:schemeClr val="bg1"/>
                    </a:solidFill>
                  </a:rPr>
                  <a:t>$32,000</a:t>
                </a:r>
              </a:p>
            </p:txBody>
          </p:sp>
          <p:sp>
            <p:nvSpPr>
              <p:cNvPr id="23" name="TextBox 22">
                <a:extLst>
                  <a:ext uri="{FF2B5EF4-FFF2-40B4-BE49-F238E27FC236}">
                    <a16:creationId xmlns:a16="http://schemas.microsoft.com/office/drawing/2014/main" id="{1D6547E5-5C1C-B64A-85C1-AE7F7CD680A8}"/>
                  </a:ext>
                </a:extLst>
              </p:cNvPr>
              <p:cNvSpPr txBox="1"/>
              <p:nvPr/>
            </p:nvSpPr>
            <p:spPr>
              <a:xfrm>
                <a:off x="5828060" y="4147361"/>
                <a:ext cx="1298753" cy="461665"/>
              </a:xfrm>
              <a:prstGeom prst="rect">
                <a:avLst/>
              </a:prstGeom>
              <a:noFill/>
            </p:spPr>
            <p:txBody>
              <a:bodyPr wrap="none" rtlCol="0">
                <a:spAutoFit/>
              </a:bodyPr>
              <a:lstStyle/>
              <a:p>
                <a:r>
                  <a:rPr lang="en-US" sz="2400" dirty="0">
                    <a:solidFill>
                      <a:schemeClr val="bg1"/>
                    </a:solidFill>
                  </a:rPr>
                  <a:t>$45,000</a:t>
                </a:r>
              </a:p>
            </p:txBody>
          </p:sp>
          <p:sp>
            <p:nvSpPr>
              <p:cNvPr id="24" name="TextBox 23">
                <a:extLst>
                  <a:ext uri="{FF2B5EF4-FFF2-40B4-BE49-F238E27FC236}">
                    <a16:creationId xmlns:a16="http://schemas.microsoft.com/office/drawing/2014/main" id="{9C39D5B3-71B5-4240-A805-0BEBF15252A1}"/>
                  </a:ext>
                </a:extLst>
              </p:cNvPr>
              <p:cNvSpPr txBox="1"/>
              <p:nvPr/>
            </p:nvSpPr>
            <p:spPr>
              <a:xfrm>
                <a:off x="7437363" y="4147361"/>
                <a:ext cx="1298753" cy="461665"/>
              </a:xfrm>
              <a:prstGeom prst="rect">
                <a:avLst/>
              </a:prstGeom>
              <a:noFill/>
            </p:spPr>
            <p:txBody>
              <a:bodyPr wrap="none" rtlCol="0">
                <a:spAutoFit/>
              </a:bodyPr>
              <a:lstStyle/>
              <a:p>
                <a:r>
                  <a:rPr lang="en-US" sz="2400" dirty="0">
                    <a:solidFill>
                      <a:schemeClr val="bg1"/>
                    </a:solidFill>
                  </a:rPr>
                  <a:t>$25,000</a:t>
                </a:r>
              </a:p>
            </p:txBody>
          </p:sp>
        </p:grpSp>
      </p:grpSp>
      <p:pic>
        <p:nvPicPr>
          <p:cNvPr id="12" name="Picture 11" descr="Icon&#10;&#10;Description automatically generated">
            <a:extLst>
              <a:ext uri="{FF2B5EF4-FFF2-40B4-BE49-F238E27FC236}">
                <a16:creationId xmlns:a16="http://schemas.microsoft.com/office/drawing/2014/main" id="{C596D01A-7408-CD45-A4D0-3D55FB1E1901}"/>
              </a:ext>
            </a:extLst>
          </p:cNvPr>
          <p:cNvPicPr>
            <a:picLocks noChangeAspect="1"/>
          </p:cNvPicPr>
          <p:nvPr/>
        </p:nvPicPr>
        <p:blipFill>
          <a:blip r:embed="rId12"/>
          <a:stretch>
            <a:fillRect/>
          </a:stretch>
        </p:blipFill>
        <p:spPr>
          <a:xfrm>
            <a:off x="6726074" y="0"/>
            <a:ext cx="613171" cy="729423"/>
          </a:xfrm>
          <a:prstGeom prst="rect">
            <a:avLst/>
          </a:prstGeom>
        </p:spPr>
      </p:pic>
      <p:pic>
        <p:nvPicPr>
          <p:cNvPr id="33" name="Picture 32" descr="Icon&#10;&#10;Description automatically generated">
            <a:extLst>
              <a:ext uri="{FF2B5EF4-FFF2-40B4-BE49-F238E27FC236}">
                <a16:creationId xmlns:a16="http://schemas.microsoft.com/office/drawing/2014/main" id="{E9B74919-567F-1E43-97F4-E64FF48AF342}"/>
              </a:ext>
            </a:extLst>
          </p:cNvPr>
          <p:cNvPicPr>
            <a:picLocks noChangeAspect="1"/>
          </p:cNvPicPr>
          <p:nvPr/>
        </p:nvPicPr>
        <p:blipFill>
          <a:blip r:embed="rId12"/>
          <a:stretch>
            <a:fillRect/>
          </a:stretch>
        </p:blipFill>
        <p:spPr>
          <a:xfrm>
            <a:off x="7577802" y="31085"/>
            <a:ext cx="613171" cy="729423"/>
          </a:xfrm>
          <a:prstGeom prst="rect">
            <a:avLst/>
          </a:prstGeom>
        </p:spPr>
      </p:pic>
      <p:pic>
        <p:nvPicPr>
          <p:cNvPr id="34" name="Picture 33" descr="Icon&#10;&#10;Description automatically generated">
            <a:extLst>
              <a:ext uri="{FF2B5EF4-FFF2-40B4-BE49-F238E27FC236}">
                <a16:creationId xmlns:a16="http://schemas.microsoft.com/office/drawing/2014/main" id="{F23AF165-937C-5143-B221-1FB212490038}"/>
              </a:ext>
            </a:extLst>
          </p:cNvPr>
          <p:cNvPicPr>
            <a:picLocks noChangeAspect="1"/>
          </p:cNvPicPr>
          <p:nvPr/>
        </p:nvPicPr>
        <p:blipFill>
          <a:blip r:embed="rId12"/>
          <a:stretch>
            <a:fillRect/>
          </a:stretch>
        </p:blipFill>
        <p:spPr>
          <a:xfrm>
            <a:off x="8429530" y="46190"/>
            <a:ext cx="613171" cy="729423"/>
          </a:xfrm>
          <a:prstGeom prst="rect">
            <a:avLst/>
          </a:prstGeom>
        </p:spPr>
      </p:pic>
      <p:cxnSp>
        <p:nvCxnSpPr>
          <p:cNvPr id="4" name="Straight Connector 3">
            <a:extLst>
              <a:ext uri="{FF2B5EF4-FFF2-40B4-BE49-F238E27FC236}">
                <a16:creationId xmlns:a16="http://schemas.microsoft.com/office/drawing/2014/main" id="{2C0FE279-7216-4F46-8A5B-69DE3C2988B6}"/>
              </a:ext>
            </a:extLst>
          </p:cNvPr>
          <p:cNvCxnSpPr/>
          <p:nvPr/>
        </p:nvCxnSpPr>
        <p:spPr>
          <a:xfrm>
            <a:off x="2665142" y="4422505"/>
            <a:ext cx="120138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88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74 -0.00895 L -0.2441 0.84907 " pathEditMode="relative" ptsTypes="AA">
                                      <p:cBhvr>
                                        <p:cTn id="6" dur="2000" fill="hold"/>
                                        <p:tgtEl>
                                          <p:spTgt spid="34"/>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0191 -0.00339 L -0.31736 0.85494 " pathEditMode="relative" rAng="0" ptsTypes="AA">
                                      <p:cBhvr>
                                        <p:cTn id="9" dur="2000" fill="hold"/>
                                        <p:tgtEl>
                                          <p:spTgt spid="33"/>
                                        </p:tgtEl>
                                        <p:attrNameLst>
                                          <p:attrName>ppt_x</p:attrName>
                                          <p:attrName>ppt_y</p:attrName>
                                        </p:attrNameLst>
                                      </p:cBhvr>
                                      <p:rCtr x="-15972" y="42901"/>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0087 -0.00895 L -0.58802 0.85648 " pathEditMode="relative" rAng="0" ptsTypes="AA">
                                      <p:cBhvr>
                                        <p:cTn id="12" dur="2000" fill="hold"/>
                                        <p:tgtEl>
                                          <p:spTgt spid="12"/>
                                        </p:tgtEl>
                                        <p:attrNameLst>
                                          <p:attrName>ppt_x</p:attrName>
                                          <p:attrName>ppt_y</p:attrName>
                                        </p:attrNameLst>
                                      </p:cBhvr>
                                      <p:rCtr x="-29358" y="43272"/>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3965498"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How to bid for COE?</a:t>
            </a:r>
            <a:endParaRPr dirty="0"/>
          </a:p>
        </p:txBody>
      </p:sp>
      <p:grpSp>
        <p:nvGrpSpPr>
          <p:cNvPr id="16" name="Group 15">
            <a:extLst>
              <a:ext uri="{FF2B5EF4-FFF2-40B4-BE49-F238E27FC236}">
                <a16:creationId xmlns:a16="http://schemas.microsoft.com/office/drawing/2014/main" id="{84015055-3B8F-7643-9DF7-5EBA430043B4}"/>
              </a:ext>
            </a:extLst>
          </p:cNvPr>
          <p:cNvGrpSpPr/>
          <p:nvPr/>
        </p:nvGrpSpPr>
        <p:grpSpPr>
          <a:xfrm>
            <a:off x="1009319" y="716355"/>
            <a:ext cx="7935265" cy="3710789"/>
            <a:chOff x="1009319" y="902876"/>
            <a:chExt cx="7935265" cy="3710789"/>
          </a:xfrm>
        </p:grpSpPr>
        <p:sp>
          <p:nvSpPr>
            <p:cNvPr id="9" name="TextBox 8">
              <a:extLst>
                <a:ext uri="{FF2B5EF4-FFF2-40B4-BE49-F238E27FC236}">
                  <a16:creationId xmlns:a16="http://schemas.microsoft.com/office/drawing/2014/main" id="{AE80D845-569B-AB4E-A789-140A2AC6D010}"/>
                </a:ext>
              </a:extLst>
            </p:cNvPr>
            <p:cNvSpPr txBox="1"/>
            <p:nvPr/>
          </p:nvSpPr>
          <p:spPr>
            <a:xfrm>
              <a:off x="3002052" y="902876"/>
              <a:ext cx="3163045" cy="461665"/>
            </a:xfrm>
            <a:prstGeom prst="rect">
              <a:avLst/>
            </a:prstGeom>
            <a:noFill/>
          </p:spPr>
          <p:txBody>
            <a:bodyPr wrap="none" rtlCol="0">
              <a:spAutoFit/>
            </a:bodyPr>
            <a:lstStyle/>
            <a:p>
              <a:r>
                <a:rPr lang="en-US" sz="2400" dirty="0">
                  <a:solidFill>
                    <a:schemeClr val="bg1">
                      <a:lumMod val="50000"/>
                    </a:schemeClr>
                  </a:solidFill>
                </a:rPr>
                <a:t>Open Bidding System</a:t>
              </a:r>
            </a:p>
          </p:txBody>
        </p:sp>
        <p:grpSp>
          <p:nvGrpSpPr>
            <p:cNvPr id="15" name="Group 14">
              <a:extLst>
                <a:ext uri="{FF2B5EF4-FFF2-40B4-BE49-F238E27FC236}">
                  <a16:creationId xmlns:a16="http://schemas.microsoft.com/office/drawing/2014/main" id="{B9BA78BD-B86B-C841-AC85-0B12D15A0C2C}"/>
                </a:ext>
              </a:extLst>
            </p:cNvPr>
            <p:cNvGrpSpPr/>
            <p:nvPr/>
          </p:nvGrpSpPr>
          <p:grpSpPr>
            <a:xfrm>
              <a:off x="1009319" y="1122133"/>
              <a:ext cx="7935265" cy="3491532"/>
              <a:chOff x="1009319" y="1122133"/>
              <a:chExt cx="7935265" cy="3491532"/>
            </a:xfrm>
          </p:grpSpPr>
          <p:grpSp>
            <p:nvGrpSpPr>
              <p:cNvPr id="6" name="Group 5">
                <a:extLst>
                  <a:ext uri="{FF2B5EF4-FFF2-40B4-BE49-F238E27FC236}">
                    <a16:creationId xmlns:a16="http://schemas.microsoft.com/office/drawing/2014/main" id="{DD75541F-3980-E946-A082-854A0CEFB4E2}"/>
                  </a:ext>
                </a:extLst>
              </p:cNvPr>
              <p:cNvGrpSpPr/>
              <p:nvPr/>
            </p:nvGrpSpPr>
            <p:grpSpPr>
              <a:xfrm>
                <a:off x="1092501" y="1122133"/>
                <a:ext cx="7852083" cy="3140122"/>
                <a:chOff x="1092501" y="1122133"/>
                <a:chExt cx="7852083" cy="3140122"/>
              </a:xfrm>
            </p:grpSpPr>
            <p:pic>
              <p:nvPicPr>
                <p:cNvPr id="8" name="Picture 2" descr="Person Cartoon png download - 401*750 - Free Transparent Cartoon png  Download. - CleanPNG / KissPNG">
                  <a:extLst>
                    <a:ext uri="{FF2B5EF4-FFF2-40B4-BE49-F238E27FC236}">
                      <a16:creationId xmlns:a16="http://schemas.microsoft.com/office/drawing/2014/main" id="{3E6670AF-FB7D-E348-8CF2-106F6530FE62}"/>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backgroundRemoval t="10000" b="94211" l="10000" r="90000">
                              <a14:foregroundMark x1="43889" y1="80789" x2="45667" y2="92895"/>
                              <a14:foregroundMark x1="45667" y1="92895" x2="46333" y2="94211"/>
                              <a14:foregroundMark x1="42444" y1="22895" x2="38778" y2="12105"/>
                            </a14:backgroundRemoval>
                          </a14:imgEffect>
                        </a14:imgLayer>
                      </a14:imgProps>
                    </a:ext>
                    <a:ext uri="{28A0092B-C50C-407E-A947-70E740481C1C}">
                      <a14:useLocalDpi xmlns:a14="http://schemas.microsoft.com/office/drawing/2010/main" val="0"/>
                    </a:ext>
                  </a:extLst>
                </a:blip>
                <a:srcRect l="23520" t="4432" r="40490"/>
                <a:stretch/>
              </p:blipFill>
              <p:spPr bwMode="auto">
                <a:xfrm>
                  <a:off x="1092501" y="1352492"/>
                  <a:ext cx="1203769" cy="2699093"/>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2052" name="Picture 4" descr="Person Cartoon, PNG, 768x1026px, Businessperson, Bank Teller, Business,  Cartoon, Character Download Free">
                  <a:extLst>
                    <a:ext uri="{FF2B5EF4-FFF2-40B4-BE49-F238E27FC236}">
                      <a16:creationId xmlns:a16="http://schemas.microsoft.com/office/drawing/2014/main" id="{5059B0BA-33E3-DA41-87CB-6B68885FA8EE}"/>
                    </a:ext>
                  </a:extLst>
                </p:cNvPr>
                <p:cNvPicPr>
                  <a:picLocks noChangeAspect="1" noChangeArrowheads="1"/>
                </p:cNvPicPr>
                <p:nvPr/>
              </p:nvPicPr>
              <p:blipFill rotWithShape="1">
                <a:blip r:embed="rId5">
                  <a:alphaModFix amt="20000"/>
                  <a:extLst>
                    <a:ext uri="{BEBA8EAE-BF5A-486C-A8C5-ECC9F3942E4B}">
                      <a14:imgProps xmlns:a14="http://schemas.microsoft.com/office/drawing/2010/main">
                        <a14:imgLayer r:embed="rId6">
                          <a14:imgEffect>
                            <a14:backgroundRemoval t="5361" b="96784" l="10000" r="93659">
                              <a14:foregroundMark x1="75976" y1="5361" x2="76220" y2="18713"/>
                              <a14:foregroundMark x1="93659" y1="34405" x2="93659" y2="34405"/>
                              <a14:foregroundMark x1="80732" y1="66179" x2="80122" y2="96784"/>
                              <a14:foregroundMark x1="77073" y1="22515" x2="74512" y2="29240"/>
                            </a14:backgroundRemoval>
                          </a14:imgEffect>
                        </a14:imgLayer>
                      </a14:imgProps>
                    </a:ext>
                    <a:ext uri="{28A0092B-C50C-407E-A947-70E740481C1C}">
                      <a14:useLocalDpi xmlns:a14="http://schemas.microsoft.com/office/drawing/2010/main" val="0"/>
                    </a:ext>
                  </a:extLst>
                </a:blip>
                <a:srcRect l="48997"/>
                <a:stretch/>
              </p:blipFill>
              <p:spPr bwMode="auto">
                <a:xfrm>
                  <a:off x="5820440" y="1225222"/>
                  <a:ext cx="1203768" cy="2953631"/>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2054" name="Picture 6" descr="Person Cartoon, PNG, 768x1026px, Businessperson, Bank Teller, Business,  Cartoon, Character Download Free">
                  <a:extLst>
                    <a:ext uri="{FF2B5EF4-FFF2-40B4-BE49-F238E27FC236}">
                      <a16:creationId xmlns:a16="http://schemas.microsoft.com/office/drawing/2014/main" id="{214929EF-B6C7-6B42-8269-8791E6960CA8}"/>
                    </a:ext>
                  </a:extLst>
                </p:cNvPr>
                <p:cNvPicPr>
                  <a:picLocks noChangeAspect="1" noChangeArrowheads="1"/>
                </p:cNvPicPr>
                <p:nvPr/>
              </p:nvPicPr>
              <p:blipFill rotWithShape="1">
                <a:blip r:embed="rId7">
                  <a:alphaModFix amt="20000"/>
                  <a:extLst>
                    <a:ext uri="{BEBA8EAE-BF5A-486C-A8C5-ECC9F3942E4B}">
                      <a14:imgProps xmlns:a14="http://schemas.microsoft.com/office/drawing/2010/main">
                        <a14:imgLayer r:embed="rId8">
                          <a14:imgEffect>
                            <a14:backgroundRemoval t="2047" b="96296" l="3537" r="47805">
                              <a14:foregroundMark x1="30610" y1="4094" x2="30610" y2="4094"/>
                              <a14:foregroundMark x1="34268" y1="2047" x2="34268" y2="2047"/>
                              <a14:foregroundMark x1="32805" y1="12573" x2="32805" y2="12573"/>
                              <a14:foregroundMark x1="28902" y1="10136" x2="28902" y2="10136"/>
                              <a14:foregroundMark x1="28293" y1="7212" x2="27805" y2="14425"/>
                              <a14:foregroundMark x1="26585" y1="9259" x2="29512" y2="31969"/>
                              <a14:foregroundMark x1="31951" y1="19103" x2="34512" y2="36940"/>
                              <a14:foregroundMark x1="35122" y1="3411" x2="23659" y2="5848"/>
                              <a14:foregroundMark x1="23659" y1="5848" x2="23293" y2="6335"/>
                              <a14:foregroundMark x1="46585" y1="33723" x2="46585" y2="37329"/>
                              <a14:foregroundMark x1="46585" y1="37817" x2="46585" y2="37817"/>
                              <a14:foregroundMark x1="47805" y1="38012" x2="47805" y2="38012"/>
                              <a14:foregroundMark x1="3537" y1="68908" x2="3537" y2="68908"/>
                              <a14:foregroundMark x1="21829" y1="93177" x2="21829" y2="93177"/>
                              <a14:foregroundMark x1="20488" y1="96296" x2="20488" y2="96296"/>
                              <a14:foregroundMark x1="40732" y1="96296" x2="40732" y2="96296"/>
                              <a14:foregroundMark x1="41341" y1="49025" x2="41341" y2="49025"/>
                              <a14:foregroundMark x1="41829" y1="49025" x2="41829" y2="49025"/>
                              <a14:foregroundMark x1="17683" y1="57797" x2="17683" y2="57797"/>
                              <a14:foregroundMark x1="15366" y1="54483" x2="15366" y2="54483"/>
                              <a14:foregroundMark x1="16463" y1="53996" x2="16463" y2="53996"/>
                            </a14:backgroundRemoval>
                          </a14:imgEffect>
                        </a14:imgLayer>
                      </a14:imgProps>
                    </a:ext>
                    <a:ext uri="{28A0092B-C50C-407E-A947-70E740481C1C}">
                      <a14:useLocalDpi xmlns:a14="http://schemas.microsoft.com/office/drawing/2010/main" val="0"/>
                    </a:ext>
                  </a:extLst>
                </a:blip>
                <a:srcRect r="47446"/>
                <a:stretch/>
              </p:blipFill>
              <p:spPr bwMode="auto">
                <a:xfrm>
                  <a:off x="4232449" y="1382687"/>
                  <a:ext cx="1203768" cy="2866494"/>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2056" name="Picture 8" descr="Man cartoon icon Royalty Free Vector Image - VectorStock">
                  <a:extLst>
                    <a:ext uri="{FF2B5EF4-FFF2-40B4-BE49-F238E27FC236}">
                      <a16:creationId xmlns:a16="http://schemas.microsoft.com/office/drawing/2014/main" id="{85DC3D39-1890-E747-AFA5-7BF497E0516A}"/>
                    </a:ext>
                  </a:extLst>
                </p:cNvPr>
                <p:cNvPicPr>
                  <a:picLocks noChangeAspect="1" noChangeArrowheads="1"/>
                </p:cNvPicPr>
                <p:nvPr/>
              </p:nvPicPr>
              <p:blipFill rotWithShape="1">
                <a:blip r:embed="rId9">
                  <a:alphaModFix amt="20000"/>
                  <a:extLst>
                    <a:ext uri="{BEBA8EAE-BF5A-486C-A8C5-ECC9F3942E4B}">
                      <a14:imgProps xmlns:a14="http://schemas.microsoft.com/office/drawing/2010/main">
                        <a14:imgLayer r:embed="rId10">
                          <a14:imgEffect>
                            <a14:backgroundRemoval t="3519" b="92500" l="10000" r="90000">
                              <a14:foregroundMark x1="47571" y1="24352" x2="48000" y2="17130"/>
                              <a14:foregroundMark x1="50857" y1="25278" x2="50857" y2="18056"/>
                              <a14:foregroundMark x1="63571" y1="11944" x2="47143" y2="3519"/>
                              <a14:foregroundMark x1="47143" y1="3519" x2="38286" y2="8889"/>
                              <a14:foregroundMark x1="53000" y1="84259" x2="61000" y2="92037"/>
                              <a14:foregroundMark x1="63143" y1="11019" x2="54143" y2="4907"/>
                              <a14:foregroundMark x1="53714" y1="91574" x2="60571" y2="91759"/>
                              <a14:foregroundMark x1="62429" y1="92037" x2="62429" y2="92037"/>
                              <a14:foregroundMark x1="63857" y1="92500" x2="63857" y2="92500"/>
                              <a14:foregroundMark x1="42571" y1="92037" x2="42571" y2="92037"/>
                              <a14:foregroundMark x1="43286" y1="88704" x2="35714" y2="92037"/>
                            </a14:backgroundRemoval>
                          </a14:imgEffect>
                        </a14:imgLayer>
                      </a14:imgProps>
                    </a:ext>
                    <a:ext uri="{28A0092B-C50C-407E-A947-70E740481C1C}">
                      <a14:useLocalDpi xmlns:a14="http://schemas.microsoft.com/office/drawing/2010/main" val="0"/>
                    </a:ext>
                  </a:extLst>
                </a:blip>
                <a:srcRect t="2559" b="6610"/>
                <a:stretch/>
              </p:blipFill>
              <p:spPr bwMode="auto">
                <a:xfrm>
                  <a:off x="2303350" y="1464319"/>
                  <a:ext cx="1917863" cy="2687681"/>
                </a:xfrm>
                <a:prstGeom prst="rect">
                  <a:avLst/>
                </a:prstGeom>
                <a:noFill/>
                <a:effectLst>
                  <a:glow>
                    <a:schemeClr val="accent1"/>
                  </a:glow>
                </a:effectLst>
                <a:extLst>
                  <a:ext uri="{909E8E84-426E-40DD-AFC4-6F175D3DCCD1}">
                    <a14:hiddenFill xmlns:a14="http://schemas.microsoft.com/office/drawing/2010/main">
                      <a:solidFill>
                        <a:srgbClr val="FFFFFF"/>
                      </a:solidFill>
                    </a14:hiddenFill>
                  </a:ext>
                </a:extLst>
              </p:spPr>
            </p:pic>
            <p:pic>
              <p:nvPicPr>
                <p:cNvPr id="3" name="Picture 2" descr="A person in a suit&#10;&#10;Description automatically generated with low confidence">
                  <a:extLst>
                    <a:ext uri="{FF2B5EF4-FFF2-40B4-BE49-F238E27FC236}">
                      <a16:creationId xmlns:a16="http://schemas.microsoft.com/office/drawing/2014/main" id="{5E6D8307-6527-3F49-A722-36CF4D6547D9}"/>
                    </a:ext>
                  </a:extLst>
                </p:cNvPr>
                <p:cNvPicPr>
                  <a:picLocks noChangeAspect="1"/>
                </p:cNvPicPr>
                <p:nvPr/>
              </p:nvPicPr>
              <p:blipFill rotWithShape="1">
                <a:blip r:embed="rId11">
                  <a:alphaModFix amt="20000"/>
                </a:blip>
                <a:srcRect l="28874" r="23127"/>
                <a:stretch/>
              </p:blipFill>
              <p:spPr>
                <a:xfrm>
                  <a:off x="7437363" y="1122133"/>
                  <a:ext cx="1507221" cy="3140122"/>
                </a:xfrm>
                <a:prstGeom prst="rect">
                  <a:avLst/>
                </a:prstGeom>
                <a:effectLst>
                  <a:glow>
                    <a:schemeClr val="accent1"/>
                  </a:glow>
                </a:effectLst>
              </p:spPr>
            </p:pic>
          </p:grpSp>
          <p:sp>
            <p:nvSpPr>
              <p:cNvPr id="19" name="TextBox 18">
                <a:extLst>
                  <a:ext uri="{FF2B5EF4-FFF2-40B4-BE49-F238E27FC236}">
                    <a16:creationId xmlns:a16="http://schemas.microsoft.com/office/drawing/2014/main" id="{29D2C88A-DE3B-3D48-A7CF-D1F236F98770}"/>
                  </a:ext>
                </a:extLst>
              </p:cNvPr>
              <p:cNvSpPr txBox="1"/>
              <p:nvPr/>
            </p:nvSpPr>
            <p:spPr>
              <a:xfrm>
                <a:off x="1009319" y="4152000"/>
                <a:ext cx="1298753" cy="461665"/>
              </a:xfrm>
              <a:prstGeom prst="rect">
                <a:avLst/>
              </a:prstGeom>
              <a:noFill/>
              <a:effectLst>
                <a:glow>
                  <a:schemeClr val="accent1"/>
                </a:glow>
              </a:effectLst>
            </p:spPr>
            <p:txBody>
              <a:bodyPr wrap="none" rtlCol="0">
                <a:spAutoFit/>
              </a:bodyPr>
              <a:lstStyle/>
              <a:p>
                <a:r>
                  <a:rPr lang="en-US" sz="2400" dirty="0">
                    <a:solidFill>
                      <a:schemeClr val="bg1">
                        <a:lumMod val="50000"/>
                      </a:schemeClr>
                    </a:solidFill>
                  </a:rPr>
                  <a:t>$30,000</a:t>
                </a:r>
              </a:p>
            </p:txBody>
          </p:sp>
          <p:sp>
            <p:nvSpPr>
              <p:cNvPr id="21" name="TextBox 20">
                <a:extLst>
                  <a:ext uri="{FF2B5EF4-FFF2-40B4-BE49-F238E27FC236}">
                    <a16:creationId xmlns:a16="http://schemas.microsoft.com/office/drawing/2014/main" id="{EA4C1344-0B27-184F-8CBE-BF6C27848B2B}"/>
                  </a:ext>
                </a:extLst>
              </p:cNvPr>
              <p:cNvSpPr txBox="1"/>
              <p:nvPr/>
            </p:nvSpPr>
            <p:spPr>
              <a:xfrm>
                <a:off x="2590079" y="4147362"/>
                <a:ext cx="1298753" cy="461665"/>
              </a:xfrm>
              <a:prstGeom prst="rect">
                <a:avLst/>
              </a:prstGeom>
              <a:noFill/>
              <a:effectLst>
                <a:glow>
                  <a:schemeClr val="accent1"/>
                </a:glow>
              </a:effectLst>
            </p:spPr>
            <p:txBody>
              <a:bodyPr wrap="none" rtlCol="0">
                <a:spAutoFit/>
              </a:bodyPr>
              <a:lstStyle/>
              <a:p>
                <a:r>
                  <a:rPr lang="en-US" sz="2400" dirty="0">
                    <a:solidFill>
                      <a:schemeClr val="bg1">
                        <a:lumMod val="50000"/>
                      </a:schemeClr>
                    </a:solidFill>
                  </a:rPr>
                  <a:t>$28,000</a:t>
                </a:r>
              </a:p>
            </p:txBody>
          </p:sp>
          <p:sp>
            <p:nvSpPr>
              <p:cNvPr id="22" name="TextBox 21">
                <a:extLst>
                  <a:ext uri="{FF2B5EF4-FFF2-40B4-BE49-F238E27FC236}">
                    <a16:creationId xmlns:a16="http://schemas.microsoft.com/office/drawing/2014/main" id="{D6FF818A-9F55-494F-A150-8090D5F14077}"/>
                  </a:ext>
                </a:extLst>
              </p:cNvPr>
              <p:cNvSpPr txBox="1"/>
              <p:nvPr/>
            </p:nvSpPr>
            <p:spPr>
              <a:xfrm>
                <a:off x="4273055" y="4147362"/>
                <a:ext cx="1298753" cy="461665"/>
              </a:xfrm>
              <a:prstGeom prst="rect">
                <a:avLst/>
              </a:prstGeom>
              <a:noFill/>
              <a:effectLst>
                <a:glow>
                  <a:schemeClr val="accent1"/>
                </a:glow>
              </a:effectLst>
            </p:spPr>
            <p:txBody>
              <a:bodyPr wrap="none" rtlCol="0">
                <a:spAutoFit/>
              </a:bodyPr>
              <a:lstStyle/>
              <a:p>
                <a:r>
                  <a:rPr lang="en-US" sz="2400" dirty="0">
                    <a:solidFill>
                      <a:schemeClr val="bg1">
                        <a:lumMod val="50000"/>
                      </a:schemeClr>
                    </a:solidFill>
                  </a:rPr>
                  <a:t>$32,000</a:t>
                </a:r>
              </a:p>
            </p:txBody>
          </p:sp>
          <p:sp>
            <p:nvSpPr>
              <p:cNvPr id="23" name="TextBox 22">
                <a:extLst>
                  <a:ext uri="{FF2B5EF4-FFF2-40B4-BE49-F238E27FC236}">
                    <a16:creationId xmlns:a16="http://schemas.microsoft.com/office/drawing/2014/main" id="{1D6547E5-5C1C-B64A-85C1-AE7F7CD680A8}"/>
                  </a:ext>
                </a:extLst>
              </p:cNvPr>
              <p:cNvSpPr txBox="1"/>
              <p:nvPr/>
            </p:nvSpPr>
            <p:spPr>
              <a:xfrm>
                <a:off x="5828060" y="4147361"/>
                <a:ext cx="1298753" cy="461665"/>
              </a:xfrm>
              <a:prstGeom prst="rect">
                <a:avLst/>
              </a:prstGeom>
              <a:noFill/>
              <a:effectLst>
                <a:glow>
                  <a:schemeClr val="accent1"/>
                </a:glow>
              </a:effectLst>
            </p:spPr>
            <p:txBody>
              <a:bodyPr wrap="none" rtlCol="0">
                <a:spAutoFit/>
              </a:bodyPr>
              <a:lstStyle/>
              <a:p>
                <a:r>
                  <a:rPr lang="en-US" sz="2400" dirty="0">
                    <a:solidFill>
                      <a:schemeClr val="bg1">
                        <a:lumMod val="50000"/>
                      </a:schemeClr>
                    </a:solidFill>
                  </a:rPr>
                  <a:t>$45,000</a:t>
                </a:r>
              </a:p>
            </p:txBody>
          </p:sp>
          <p:sp>
            <p:nvSpPr>
              <p:cNvPr id="24" name="TextBox 23">
                <a:extLst>
                  <a:ext uri="{FF2B5EF4-FFF2-40B4-BE49-F238E27FC236}">
                    <a16:creationId xmlns:a16="http://schemas.microsoft.com/office/drawing/2014/main" id="{9C39D5B3-71B5-4240-A805-0BEBF15252A1}"/>
                  </a:ext>
                </a:extLst>
              </p:cNvPr>
              <p:cNvSpPr txBox="1"/>
              <p:nvPr/>
            </p:nvSpPr>
            <p:spPr>
              <a:xfrm>
                <a:off x="7437363" y="4147361"/>
                <a:ext cx="1298753" cy="461665"/>
              </a:xfrm>
              <a:prstGeom prst="rect">
                <a:avLst/>
              </a:prstGeom>
              <a:noFill/>
              <a:effectLst>
                <a:glow>
                  <a:schemeClr val="accent1"/>
                </a:glow>
              </a:effectLst>
            </p:spPr>
            <p:txBody>
              <a:bodyPr wrap="none" rtlCol="0">
                <a:spAutoFit/>
              </a:bodyPr>
              <a:lstStyle/>
              <a:p>
                <a:r>
                  <a:rPr lang="en-US" sz="2400" dirty="0">
                    <a:solidFill>
                      <a:schemeClr val="bg1">
                        <a:lumMod val="50000"/>
                      </a:schemeClr>
                    </a:solidFill>
                  </a:rPr>
                  <a:t>$25,000</a:t>
                </a:r>
              </a:p>
            </p:txBody>
          </p:sp>
        </p:grpSp>
      </p:grpSp>
      <p:pic>
        <p:nvPicPr>
          <p:cNvPr id="37" name="Picture 36" descr="Icon&#10;&#10;Description automatically generated">
            <a:extLst>
              <a:ext uri="{FF2B5EF4-FFF2-40B4-BE49-F238E27FC236}">
                <a16:creationId xmlns:a16="http://schemas.microsoft.com/office/drawing/2014/main" id="{6BE24081-C7D5-B647-A9BB-D2F1EDEC3650}"/>
              </a:ext>
            </a:extLst>
          </p:cNvPr>
          <p:cNvPicPr>
            <a:picLocks noChangeAspect="1"/>
          </p:cNvPicPr>
          <p:nvPr/>
        </p:nvPicPr>
        <p:blipFill>
          <a:blip r:embed="rId12">
            <a:alphaModFix amt="20000"/>
          </a:blip>
          <a:stretch>
            <a:fillRect/>
          </a:stretch>
        </p:blipFill>
        <p:spPr>
          <a:xfrm>
            <a:off x="6198000" y="4414077"/>
            <a:ext cx="613171" cy="729423"/>
          </a:xfrm>
          <a:prstGeom prst="rect">
            <a:avLst/>
          </a:prstGeom>
        </p:spPr>
      </p:pic>
      <p:pic>
        <p:nvPicPr>
          <p:cNvPr id="38" name="Picture 37" descr="Icon&#10;&#10;Description automatically generated">
            <a:extLst>
              <a:ext uri="{FF2B5EF4-FFF2-40B4-BE49-F238E27FC236}">
                <a16:creationId xmlns:a16="http://schemas.microsoft.com/office/drawing/2014/main" id="{ECA0BDEE-5804-1740-AD51-9B623172CB69}"/>
              </a:ext>
            </a:extLst>
          </p:cNvPr>
          <p:cNvPicPr>
            <a:picLocks noChangeAspect="1"/>
          </p:cNvPicPr>
          <p:nvPr/>
        </p:nvPicPr>
        <p:blipFill>
          <a:blip r:embed="rId12">
            <a:alphaModFix amt="20000"/>
          </a:blip>
          <a:stretch>
            <a:fillRect/>
          </a:stretch>
        </p:blipFill>
        <p:spPr>
          <a:xfrm>
            <a:off x="4668231" y="4414076"/>
            <a:ext cx="613171" cy="729423"/>
          </a:xfrm>
          <a:prstGeom prst="rect">
            <a:avLst/>
          </a:prstGeom>
        </p:spPr>
      </p:pic>
      <p:pic>
        <p:nvPicPr>
          <p:cNvPr id="39" name="Picture 38" descr="Icon&#10;&#10;Description automatically generated">
            <a:extLst>
              <a:ext uri="{FF2B5EF4-FFF2-40B4-BE49-F238E27FC236}">
                <a16:creationId xmlns:a16="http://schemas.microsoft.com/office/drawing/2014/main" id="{AB52BE57-F184-634A-BDD3-E9CB1D121F1C}"/>
              </a:ext>
            </a:extLst>
          </p:cNvPr>
          <p:cNvPicPr>
            <a:picLocks noChangeAspect="1"/>
          </p:cNvPicPr>
          <p:nvPr/>
        </p:nvPicPr>
        <p:blipFill>
          <a:blip r:embed="rId12">
            <a:alphaModFix amt="20000"/>
          </a:blip>
          <a:stretch>
            <a:fillRect/>
          </a:stretch>
        </p:blipFill>
        <p:spPr>
          <a:xfrm>
            <a:off x="1350716" y="4414075"/>
            <a:ext cx="613171" cy="729423"/>
          </a:xfrm>
          <a:prstGeom prst="rect">
            <a:avLst/>
          </a:prstGeom>
        </p:spPr>
      </p:pic>
      <p:sp>
        <p:nvSpPr>
          <p:cNvPr id="18" name="TextBox 17">
            <a:extLst>
              <a:ext uri="{FF2B5EF4-FFF2-40B4-BE49-F238E27FC236}">
                <a16:creationId xmlns:a16="http://schemas.microsoft.com/office/drawing/2014/main" id="{053D0E5E-7564-0F42-A10C-FBA2E3032BE5}"/>
              </a:ext>
            </a:extLst>
          </p:cNvPr>
          <p:cNvSpPr txBox="1"/>
          <p:nvPr/>
        </p:nvSpPr>
        <p:spPr>
          <a:xfrm>
            <a:off x="1293554" y="1668539"/>
            <a:ext cx="7081557" cy="1754326"/>
          </a:xfrm>
          <a:prstGeom prst="rect">
            <a:avLst/>
          </a:prstGeom>
          <a:solidFill>
            <a:srgbClr val="1A212C">
              <a:alpha val="71000"/>
            </a:srgbClr>
          </a:solidFill>
        </p:spPr>
        <p:txBody>
          <a:bodyPr wrap="square" rtlCol="0">
            <a:spAutoFit/>
          </a:bodyPr>
          <a:lstStyle/>
          <a:p>
            <a:r>
              <a:rPr lang="en-US" sz="5400" dirty="0">
                <a:solidFill>
                  <a:schemeClr val="bg1"/>
                </a:solidFill>
              </a:rPr>
              <a:t>COE Premium Bid will be $28,001</a:t>
            </a:r>
          </a:p>
        </p:txBody>
      </p:sp>
    </p:spTree>
    <p:extLst>
      <p:ext uri="{BB962C8B-B14F-4D97-AF65-F5344CB8AC3E}">
        <p14:creationId xmlns:p14="http://schemas.microsoft.com/office/powerpoint/2010/main" val="135198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7" name="Google Shape;161;p17">
            <a:extLst>
              <a:ext uri="{FF2B5EF4-FFF2-40B4-BE49-F238E27FC236}">
                <a16:creationId xmlns:a16="http://schemas.microsoft.com/office/drawing/2014/main" id="{38492847-DBB6-0A47-A793-D307AED4B340}"/>
              </a:ext>
            </a:extLst>
          </p:cNvPr>
          <p:cNvSpPr txBox="1">
            <a:spLocks noGrp="1"/>
          </p:cNvSpPr>
          <p:nvPr>
            <p:ph type="title"/>
          </p:nvPr>
        </p:nvSpPr>
        <p:spPr>
          <a:xfrm>
            <a:off x="1009319" y="-4463"/>
            <a:ext cx="5738722" cy="764971"/>
          </a:xfrm>
          <a:prstGeom prst="rect">
            <a:avLst/>
          </a:prstGeom>
        </p:spPr>
        <p:txBody>
          <a:bodyPr spcFirstLastPara="1" wrap="square" lIns="91425" tIns="91425" rIns="91425" bIns="91425" anchor="t" anchorCtr="0">
            <a:normAutofit/>
          </a:bodyPr>
          <a:lstStyle/>
          <a:p>
            <a:pPr marL="0" lvl="0" indent="0" rtl="0">
              <a:lnSpc>
                <a:spcPct val="150000"/>
              </a:lnSpc>
              <a:spcBef>
                <a:spcPts val="0"/>
              </a:spcBef>
              <a:spcAft>
                <a:spcPts val="0"/>
              </a:spcAft>
              <a:buNone/>
            </a:pPr>
            <a:r>
              <a:rPr lang="en-US" dirty="0"/>
              <a:t>Why are we predicting COE Prices?</a:t>
            </a:r>
            <a:endParaRPr dirty="0"/>
          </a:p>
        </p:txBody>
      </p:sp>
      <p:grpSp>
        <p:nvGrpSpPr>
          <p:cNvPr id="3" name="Group 2">
            <a:extLst>
              <a:ext uri="{FF2B5EF4-FFF2-40B4-BE49-F238E27FC236}">
                <a16:creationId xmlns:a16="http://schemas.microsoft.com/office/drawing/2014/main" id="{404F71F5-D815-CE40-A0E7-E38BED808500}"/>
              </a:ext>
            </a:extLst>
          </p:cNvPr>
          <p:cNvGrpSpPr/>
          <p:nvPr/>
        </p:nvGrpSpPr>
        <p:grpSpPr>
          <a:xfrm>
            <a:off x="1264857" y="907652"/>
            <a:ext cx="795438" cy="795438"/>
            <a:chOff x="3302000" y="1301750"/>
            <a:chExt cx="2540000" cy="2540000"/>
          </a:xfrm>
        </p:grpSpPr>
        <p:sp>
          <p:nvSpPr>
            <p:cNvPr id="2" name="Oval 1">
              <a:extLst>
                <a:ext uri="{FF2B5EF4-FFF2-40B4-BE49-F238E27FC236}">
                  <a16:creationId xmlns:a16="http://schemas.microsoft.com/office/drawing/2014/main" id="{A877BB31-3BC3-D447-9580-F14E8E5EA60D}"/>
                </a:ext>
              </a:extLst>
            </p:cNvPr>
            <p:cNvSpPr/>
            <p:nvPr/>
          </p:nvSpPr>
          <p:spPr>
            <a:xfrm>
              <a:off x="3565003" y="1678329"/>
              <a:ext cx="1851949" cy="1817225"/>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172" name="Picture 4" descr="Convenient Icons - Download Free Vector Icons | Noun Project">
              <a:extLst>
                <a:ext uri="{FF2B5EF4-FFF2-40B4-BE49-F238E27FC236}">
                  <a16:creationId xmlns:a16="http://schemas.microsoft.com/office/drawing/2014/main" id="{F6A05230-E64A-1A4A-B2DE-2FBBF5153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1301750"/>
              <a:ext cx="2540000" cy="2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D97C1BE-77B2-0A49-8A04-6C70CF3CCEAE}"/>
              </a:ext>
            </a:extLst>
          </p:cNvPr>
          <p:cNvSpPr txBox="1"/>
          <p:nvPr/>
        </p:nvSpPr>
        <p:spPr>
          <a:xfrm>
            <a:off x="2060294" y="1070457"/>
            <a:ext cx="6713316" cy="461665"/>
          </a:xfrm>
          <a:prstGeom prst="rect">
            <a:avLst/>
          </a:prstGeom>
          <a:noFill/>
        </p:spPr>
        <p:txBody>
          <a:bodyPr wrap="square" rtlCol="0">
            <a:spAutoFit/>
          </a:bodyPr>
          <a:lstStyle/>
          <a:p>
            <a:pPr>
              <a:buClr>
                <a:schemeClr val="bg1"/>
              </a:buClr>
            </a:pPr>
            <a:r>
              <a:rPr lang="en-US" sz="2400" dirty="0">
                <a:solidFill>
                  <a:schemeClr val="bg1"/>
                </a:solidFill>
              </a:rPr>
              <a:t>Greater convenience for potential car buyers</a:t>
            </a:r>
          </a:p>
        </p:txBody>
      </p:sp>
      <p:grpSp>
        <p:nvGrpSpPr>
          <p:cNvPr id="12" name="Group 11">
            <a:extLst>
              <a:ext uri="{FF2B5EF4-FFF2-40B4-BE49-F238E27FC236}">
                <a16:creationId xmlns:a16="http://schemas.microsoft.com/office/drawing/2014/main" id="{34E3E4FC-BC97-0F4B-86FA-BF21D2209F09}"/>
              </a:ext>
            </a:extLst>
          </p:cNvPr>
          <p:cNvGrpSpPr/>
          <p:nvPr/>
        </p:nvGrpSpPr>
        <p:grpSpPr>
          <a:xfrm>
            <a:off x="1284980" y="2194154"/>
            <a:ext cx="755191" cy="755191"/>
            <a:chOff x="2622308" y="1694927"/>
            <a:chExt cx="3251200" cy="3251200"/>
          </a:xfrm>
        </p:grpSpPr>
        <p:sp>
          <p:nvSpPr>
            <p:cNvPr id="10" name="Oval 9">
              <a:extLst>
                <a:ext uri="{FF2B5EF4-FFF2-40B4-BE49-F238E27FC236}">
                  <a16:creationId xmlns:a16="http://schemas.microsoft.com/office/drawing/2014/main" id="{42E8882F-FCA0-3B4C-93C4-F62BFA0DDB8D}"/>
                </a:ext>
              </a:extLst>
            </p:cNvPr>
            <p:cNvSpPr/>
            <p:nvPr/>
          </p:nvSpPr>
          <p:spPr>
            <a:xfrm>
              <a:off x="3484623" y="2071868"/>
              <a:ext cx="1758709" cy="2627454"/>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descr="Shape&#10;&#10;Description automatically generated with low confidence">
              <a:extLst>
                <a:ext uri="{FF2B5EF4-FFF2-40B4-BE49-F238E27FC236}">
                  <a16:creationId xmlns:a16="http://schemas.microsoft.com/office/drawing/2014/main" id="{38D02C33-1D33-6E41-B749-4152140DF051}"/>
                </a:ext>
              </a:extLst>
            </p:cNvPr>
            <p:cNvPicPr>
              <a:picLocks noChangeAspect="1"/>
            </p:cNvPicPr>
            <p:nvPr/>
          </p:nvPicPr>
          <p:blipFill>
            <a:blip r:embed="rId4"/>
            <a:stretch>
              <a:fillRect/>
            </a:stretch>
          </p:blipFill>
          <p:spPr>
            <a:xfrm>
              <a:off x="2622308" y="1694927"/>
              <a:ext cx="3251200" cy="3251200"/>
            </a:xfrm>
            <a:prstGeom prst="rect">
              <a:avLst/>
            </a:prstGeom>
          </p:spPr>
        </p:pic>
      </p:grpSp>
      <p:sp>
        <p:nvSpPr>
          <p:cNvPr id="18" name="TextBox 17">
            <a:extLst>
              <a:ext uri="{FF2B5EF4-FFF2-40B4-BE49-F238E27FC236}">
                <a16:creationId xmlns:a16="http://schemas.microsoft.com/office/drawing/2014/main" id="{E2CF4428-B38B-6245-8D69-FB08C5AB9F5D}"/>
              </a:ext>
            </a:extLst>
          </p:cNvPr>
          <p:cNvSpPr txBox="1"/>
          <p:nvPr/>
        </p:nvSpPr>
        <p:spPr>
          <a:xfrm>
            <a:off x="2094092" y="2356030"/>
            <a:ext cx="6099857" cy="461665"/>
          </a:xfrm>
          <a:prstGeom prst="rect">
            <a:avLst/>
          </a:prstGeom>
          <a:noFill/>
        </p:spPr>
        <p:txBody>
          <a:bodyPr wrap="square" rtlCol="0">
            <a:spAutoFit/>
          </a:bodyPr>
          <a:lstStyle/>
          <a:p>
            <a:pPr>
              <a:buClr>
                <a:schemeClr val="bg1"/>
              </a:buClr>
            </a:pPr>
            <a:r>
              <a:rPr lang="en-US" sz="2400" dirty="0">
                <a:solidFill>
                  <a:schemeClr val="bg1"/>
                </a:solidFill>
              </a:rPr>
              <a:t>Cost-savings for car buyers</a:t>
            </a:r>
          </a:p>
        </p:txBody>
      </p:sp>
      <p:grpSp>
        <p:nvGrpSpPr>
          <p:cNvPr id="16" name="Group 15">
            <a:extLst>
              <a:ext uri="{FF2B5EF4-FFF2-40B4-BE49-F238E27FC236}">
                <a16:creationId xmlns:a16="http://schemas.microsoft.com/office/drawing/2014/main" id="{40E6CBC3-A64F-4E49-A3A2-AEEB56733DBA}"/>
              </a:ext>
            </a:extLst>
          </p:cNvPr>
          <p:cNvGrpSpPr/>
          <p:nvPr/>
        </p:nvGrpSpPr>
        <p:grpSpPr>
          <a:xfrm>
            <a:off x="1165432" y="3505117"/>
            <a:ext cx="994285" cy="774954"/>
            <a:chOff x="3924978" y="3102608"/>
            <a:chExt cx="2490184" cy="1940870"/>
          </a:xfrm>
        </p:grpSpPr>
        <p:sp>
          <p:nvSpPr>
            <p:cNvPr id="15" name="Freeform 14">
              <a:extLst>
                <a:ext uri="{FF2B5EF4-FFF2-40B4-BE49-F238E27FC236}">
                  <a16:creationId xmlns:a16="http://schemas.microsoft.com/office/drawing/2014/main" id="{4BB28A4A-A75A-5A44-B933-409ADC606C9C}"/>
                </a:ext>
              </a:extLst>
            </p:cNvPr>
            <p:cNvSpPr/>
            <p:nvPr/>
          </p:nvSpPr>
          <p:spPr>
            <a:xfrm>
              <a:off x="4444678" y="3426106"/>
              <a:ext cx="1504709" cy="1296365"/>
            </a:xfrm>
            <a:custGeom>
              <a:avLst/>
              <a:gdLst>
                <a:gd name="connsiteX0" fmla="*/ 312517 w 1504709"/>
                <a:gd name="connsiteY0" fmla="*/ 69448 h 1296365"/>
                <a:gd name="connsiteX1" fmla="*/ 0 w 1504709"/>
                <a:gd name="connsiteY1" fmla="*/ 555585 h 1296365"/>
                <a:gd name="connsiteX2" fmla="*/ 81023 w 1504709"/>
                <a:gd name="connsiteY2" fmla="*/ 949124 h 1296365"/>
                <a:gd name="connsiteX3" fmla="*/ 462988 w 1504709"/>
                <a:gd name="connsiteY3" fmla="*/ 1203767 h 1296365"/>
                <a:gd name="connsiteX4" fmla="*/ 902826 w 1504709"/>
                <a:gd name="connsiteY4" fmla="*/ 1296365 h 1296365"/>
                <a:gd name="connsiteX5" fmla="*/ 1504709 w 1504709"/>
                <a:gd name="connsiteY5" fmla="*/ 694481 h 1296365"/>
                <a:gd name="connsiteX6" fmla="*/ 1226917 w 1504709"/>
                <a:gd name="connsiteY6" fmla="*/ 69448 h 1296365"/>
                <a:gd name="connsiteX7" fmla="*/ 405114 w 1504709"/>
                <a:gd name="connsiteY7" fmla="*/ 0 h 1296365"/>
                <a:gd name="connsiteX8" fmla="*/ 312517 w 1504709"/>
                <a:gd name="connsiteY8" fmla="*/ 69448 h 12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709" h="1296365">
                  <a:moveTo>
                    <a:pt x="312517" y="69448"/>
                  </a:moveTo>
                  <a:lnTo>
                    <a:pt x="0" y="555585"/>
                  </a:lnTo>
                  <a:lnTo>
                    <a:pt x="81023" y="949124"/>
                  </a:lnTo>
                  <a:lnTo>
                    <a:pt x="462988" y="1203767"/>
                  </a:lnTo>
                  <a:lnTo>
                    <a:pt x="902826" y="1296365"/>
                  </a:lnTo>
                  <a:lnTo>
                    <a:pt x="1504709" y="694481"/>
                  </a:lnTo>
                  <a:lnTo>
                    <a:pt x="1226917" y="69448"/>
                  </a:lnTo>
                  <a:lnTo>
                    <a:pt x="405114" y="0"/>
                  </a:lnTo>
                  <a:lnTo>
                    <a:pt x="312517" y="6944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White New Business Icon #2980600 - Free #1221858 - PNG Images - PNGio">
              <a:extLst>
                <a:ext uri="{FF2B5EF4-FFF2-40B4-BE49-F238E27FC236}">
                  <a16:creationId xmlns:a16="http://schemas.microsoft.com/office/drawing/2014/main" id="{41501F36-1328-5D4C-930D-105FF3C862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24978" y="3102608"/>
              <a:ext cx="2490184" cy="194087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4D9BE414-B9A3-8B42-A569-DE8580960C2B}"/>
              </a:ext>
            </a:extLst>
          </p:cNvPr>
          <p:cNvSpPr txBox="1"/>
          <p:nvPr/>
        </p:nvSpPr>
        <p:spPr>
          <a:xfrm>
            <a:off x="2110545" y="3641736"/>
            <a:ext cx="6099857" cy="461665"/>
          </a:xfrm>
          <a:prstGeom prst="rect">
            <a:avLst/>
          </a:prstGeom>
          <a:noFill/>
        </p:spPr>
        <p:txBody>
          <a:bodyPr wrap="square" rtlCol="0">
            <a:spAutoFit/>
          </a:bodyPr>
          <a:lstStyle/>
          <a:p>
            <a:pPr>
              <a:buClr>
                <a:schemeClr val="bg1"/>
              </a:buClr>
            </a:pPr>
            <a:r>
              <a:rPr lang="en-US" sz="2400" dirty="0">
                <a:solidFill>
                  <a:schemeClr val="bg1"/>
                </a:solidFill>
              </a:rPr>
              <a:t>Commissionable Service</a:t>
            </a:r>
          </a:p>
        </p:txBody>
      </p:sp>
    </p:spTree>
    <p:extLst>
      <p:ext uri="{BB962C8B-B14F-4D97-AF65-F5344CB8AC3E}">
        <p14:creationId xmlns:p14="http://schemas.microsoft.com/office/powerpoint/2010/main" val="218750083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3743</TotalTime>
  <Words>2075</Words>
  <Application>Microsoft Macintosh PowerPoint</Application>
  <PresentationFormat>On-screen Show (16:9)</PresentationFormat>
  <Paragraphs>191</Paragraphs>
  <Slides>33</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Montserrat</vt:lpstr>
      <vt:lpstr>Arial</vt:lpstr>
      <vt:lpstr>Lato</vt:lpstr>
      <vt:lpstr>Focus</vt:lpstr>
      <vt:lpstr>Predicting COE</vt:lpstr>
      <vt:lpstr>PowerPoint Presentation</vt:lpstr>
      <vt:lpstr>Car Prices in SG</vt:lpstr>
      <vt:lpstr>Cost Breakdown of Cars</vt:lpstr>
      <vt:lpstr>How does COE work?</vt:lpstr>
      <vt:lpstr>How does COE work?</vt:lpstr>
      <vt:lpstr>How to bid for COE?</vt:lpstr>
      <vt:lpstr>How to bid for COE?</vt:lpstr>
      <vt:lpstr>Why are we predicting COE Prices?</vt:lpstr>
      <vt:lpstr>Business Case</vt:lpstr>
      <vt:lpstr>How do we predict COE Prices?</vt:lpstr>
      <vt:lpstr>Steps to Do!</vt:lpstr>
      <vt:lpstr>Steps to Do!</vt:lpstr>
      <vt:lpstr>Exploratory Data Analysis</vt:lpstr>
      <vt:lpstr>PowerPoint Presentation</vt:lpstr>
      <vt:lpstr>Forecasting Model</vt:lpstr>
      <vt:lpstr>Steps to Do!</vt:lpstr>
      <vt:lpstr>PowerPoint Presentation</vt:lpstr>
      <vt:lpstr>PowerPoint Presentation</vt:lpstr>
      <vt:lpstr>PowerPoint Presentation</vt:lpstr>
      <vt:lpstr>Steps to Do!</vt:lpstr>
      <vt:lpstr>PowerPoint Presentation</vt:lpstr>
      <vt:lpstr>PowerPoint Presentation</vt:lpstr>
      <vt:lpstr>PowerPoint Presentation</vt:lpstr>
      <vt:lpstr>Steps to Do!</vt:lpstr>
      <vt:lpstr>PowerPoint Presentation</vt:lpstr>
      <vt:lpstr>Steps to Do!</vt:lpstr>
      <vt:lpstr>PowerPoint Presentation</vt:lpstr>
      <vt:lpstr>PowerPoint Presentation</vt:lpstr>
      <vt:lpstr>PowerPoint Presentation</vt:lpstr>
      <vt:lpstr>Areas of Improvement </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 Analysis</dc:title>
  <cp:lastModifiedBy>#TAN YI JIE JOEL#</cp:lastModifiedBy>
  <cp:revision>6</cp:revision>
  <dcterms:modified xsi:type="dcterms:W3CDTF">2021-04-15T07:02:11Z</dcterms:modified>
</cp:coreProperties>
</file>